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76.ru/text/politics/2022/09/21/71671214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300" y="892314"/>
            <a:ext cx="54018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 </a:t>
            </a:r>
          </a:p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ФАКТОРЫ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4309" y="3190965"/>
            <a:ext cx="2858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беседа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0919" y="5534025"/>
            <a:ext cx="3610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провела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КЦСОН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г.Железногорска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Н.В.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9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201" y="581025"/>
            <a:ext cx="9281160" cy="377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8945" algn="just">
              <a:lnSpc>
                <a:spcPct val="95800"/>
              </a:lnSpc>
            </a:pPr>
            <a:r>
              <a:rPr sz="1800" dirty="0" smtClean="0">
                <a:latin typeface="Times New Roman"/>
                <a:cs typeface="Times New Roman"/>
                <a:hlinkClick r:id="rId2"/>
              </a:rPr>
              <a:t>В</a:t>
            </a:r>
            <a:r>
              <a:rPr lang="ru-RU" sz="1800" dirty="0" err="1" smtClean="0">
                <a:latin typeface="Times New Roman"/>
                <a:cs typeface="Times New Roman"/>
              </a:rPr>
              <a:t>оенная</a:t>
            </a:r>
            <a:r>
              <a:rPr lang="ru-RU" sz="1800" dirty="0" smtClean="0">
                <a:latin typeface="Times New Roman"/>
                <a:cs typeface="Times New Roman"/>
              </a:rPr>
              <a:t> операция</a:t>
            </a:r>
            <a:r>
              <a:rPr sz="1800" dirty="0" smtClean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которая </a:t>
            </a:r>
            <a:r>
              <a:rPr sz="1800" spc="-5" dirty="0">
                <a:latin typeface="Times New Roman"/>
                <a:cs typeface="Times New Roman"/>
              </a:rPr>
              <a:t>идет последние полгода, негативно сказывается на эмоциональном здоровье  людей. Плюс </a:t>
            </a:r>
            <a:r>
              <a:rPr sz="1800" spc="-10" dirty="0">
                <a:latin typeface="Times New Roman"/>
                <a:cs typeface="Times New Roman"/>
              </a:rPr>
              <a:t>ко </a:t>
            </a:r>
            <a:r>
              <a:rPr sz="1800" dirty="0">
                <a:latin typeface="Times New Roman"/>
                <a:cs typeface="Times New Roman"/>
              </a:rPr>
              <a:t>всему, </a:t>
            </a:r>
            <a:r>
              <a:rPr sz="1800" spc="-5" dirty="0">
                <a:latin typeface="Times New Roman"/>
                <a:cs typeface="Times New Roman"/>
              </a:rPr>
              <a:t>последние </a:t>
            </a:r>
            <a:r>
              <a:rPr sz="1800" dirty="0">
                <a:latin typeface="Times New Roman"/>
                <a:cs typeface="Times New Roman"/>
              </a:rPr>
              <a:t>события </a:t>
            </a:r>
            <a:r>
              <a:rPr sz="1800" spc="-5" dirty="0">
                <a:latin typeface="Times New Roman"/>
                <a:cs typeface="Times New Roman"/>
              </a:rPr>
              <a:t>происходят осенью. Период, </a:t>
            </a:r>
            <a:r>
              <a:rPr sz="1800" dirty="0">
                <a:latin typeface="Times New Roman"/>
                <a:cs typeface="Times New Roman"/>
              </a:rPr>
              <a:t>когда </a:t>
            </a:r>
            <a:r>
              <a:rPr sz="1800" spc="-5" dirty="0">
                <a:latin typeface="Times New Roman"/>
                <a:cs typeface="Times New Roman"/>
              </a:rPr>
              <a:t>наступает </a:t>
            </a:r>
            <a:r>
              <a:rPr sz="1800" dirty="0">
                <a:latin typeface="Times New Roman"/>
                <a:cs typeface="Times New Roman"/>
              </a:rPr>
              <a:t>так  </a:t>
            </a:r>
            <a:r>
              <a:rPr sz="1800" spc="-5" dirty="0">
                <a:latin typeface="Times New Roman"/>
                <a:cs typeface="Times New Roman"/>
              </a:rPr>
              <a:t>называемая осенняя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депрессия.</a:t>
            </a:r>
          </a:p>
          <a:p>
            <a:pPr marL="462280">
              <a:lnSpc>
                <a:spcPts val="2020"/>
              </a:lnSpc>
              <a:tabLst>
                <a:tab pos="1127760" algn="l"/>
                <a:tab pos="2107565" algn="l"/>
                <a:tab pos="3145155" algn="l"/>
                <a:tab pos="3509645" algn="l"/>
                <a:tab pos="4487545" algn="l"/>
                <a:tab pos="5329555" algn="l"/>
                <a:tab pos="6358255" algn="l"/>
                <a:tab pos="7023100" algn="l"/>
                <a:tab pos="8400415" algn="l"/>
              </a:tabLst>
            </a:pPr>
            <a:r>
              <a:rPr sz="1800" spc="-5" dirty="0">
                <a:latin typeface="Times New Roman"/>
                <a:cs typeface="Times New Roman"/>
              </a:rPr>
              <a:t>Из-за	военных	действий	на	Украине	многие	пожилые	</a:t>
            </a:r>
            <a:r>
              <a:rPr sz="1800" spc="-10" dirty="0">
                <a:latin typeface="Times New Roman"/>
                <a:cs typeface="Times New Roman"/>
              </a:rPr>
              <a:t>люди	</a:t>
            </a:r>
            <a:r>
              <a:rPr sz="1800" spc="-5" dirty="0">
                <a:latin typeface="Times New Roman"/>
                <a:cs typeface="Times New Roman"/>
              </a:rPr>
              <a:t>испытывают	сложные</a:t>
            </a:r>
            <a:endParaRPr sz="1800" dirty="0">
              <a:latin typeface="Times New Roman"/>
              <a:cs typeface="Times New Roman"/>
            </a:endParaRPr>
          </a:p>
          <a:p>
            <a:pPr marL="12700" marR="5715">
              <a:lnSpc>
                <a:spcPts val="2060"/>
              </a:lnSpc>
              <a:spcBef>
                <a:spcPts val="110"/>
              </a:spcBef>
            </a:pPr>
            <a:r>
              <a:rPr sz="1800" spc="-5" dirty="0">
                <a:latin typeface="Times New Roman"/>
                <a:cs typeface="Times New Roman"/>
              </a:rPr>
              <a:t>чувства. </a:t>
            </a:r>
            <a:r>
              <a:rPr sz="1800" dirty="0">
                <a:latin typeface="Times New Roman"/>
                <a:cs typeface="Times New Roman"/>
              </a:rPr>
              <a:t>Это </a:t>
            </a:r>
            <a:r>
              <a:rPr sz="1800" spc="-5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беспокойство </a:t>
            </a:r>
            <a:r>
              <a:rPr sz="1800" spc="-5" dirty="0">
                <a:latin typeface="Times New Roman"/>
                <a:cs typeface="Times New Roman"/>
              </a:rPr>
              <a:t>за людей, проживающих на </a:t>
            </a:r>
            <a:r>
              <a:rPr sz="1800" dirty="0">
                <a:latin typeface="Times New Roman"/>
                <a:cs typeface="Times New Roman"/>
              </a:rPr>
              <a:t>территории, где </a:t>
            </a:r>
            <a:r>
              <a:rPr sz="1800" spc="-5" dirty="0">
                <a:latin typeface="Times New Roman"/>
                <a:cs typeface="Times New Roman"/>
              </a:rPr>
              <a:t>идет операция, и  волнение за собственное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будущее.</a:t>
            </a:r>
            <a:endParaRPr sz="1800" dirty="0">
              <a:latin typeface="Times New Roman"/>
              <a:cs typeface="Times New Roman"/>
            </a:endParaRPr>
          </a:p>
          <a:p>
            <a:pPr marL="12700" marR="7620" indent="448945" algn="just">
              <a:lnSpc>
                <a:spcPts val="2060"/>
              </a:lnSpc>
              <a:spcBef>
                <a:spcPts val="15"/>
              </a:spcBef>
            </a:pPr>
            <a:r>
              <a:rPr sz="1800" spc="-5" dirty="0">
                <a:latin typeface="Times New Roman"/>
                <a:cs typeface="Times New Roman"/>
              </a:rPr>
              <a:t>Причина тревоги пожилых людей ясна </a:t>
            </a:r>
            <a:r>
              <a:rPr sz="1800" dirty="0">
                <a:latin typeface="Times New Roman"/>
                <a:cs typeface="Times New Roman"/>
              </a:rPr>
              <a:t>— </a:t>
            </a:r>
            <a:r>
              <a:rPr sz="1800" spc="-10" dirty="0">
                <a:latin typeface="Times New Roman"/>
                <a:cs typeface="Times New Roman"/>
              </a:rPr>
              <a:t>они </a:t>
            </a:r>
            <a:r>
              <a:rPr sz="1800" dirty="0">
                <a:latin typeface="Times New Roman"/>
                <a:cs typeface="Times New Roman"/>
              </a:rPr>
              <a:t>боятся </a:t>
            </a:r>
            <a:r>
              <a:rPr sz="1800" spc="-5" dirty="0">
                <a:latin typeface="Times New Roman"/>
                <a:cs typeface="Times New Roman"/>
              </a:rPr>
              <a:t>потерять привычный образ жизни.  Помимо    мобилизации,    существует    риск    восстановления    в    стране 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мобилизационной</a:t>
            </a:r>
            <a:endParaRPr sz="1800" dirty="0">
              <a:latin typeface="Times New Roman"/>
              <a:cs typeface="Times New Roman"/>
            </a:endParaRPr>
          </a:p>
          <a:p>
            <a:pPr marL="12700" marR="7620">
              <a:lnSpc>
                <a:spcPts val="2060"/>
              </a:lnSpc>
              <a:spcBef>
                <a:spcPts val="15"/>
              </a:spcBef>
              <a:tabLst>
                <a:tab pos="1275715" algn="l"/>
                <a:tab pos="2185670" algn="l"/>
                <a:tab pos="3636645" algn="l"/>
                <a:tab pos="5217160" algn="l"/>
                <a:tab pos="6579870" algn="l"/>
                <a:tab pos="7051040" algn="l"/>
                <a:tab pos="8684260" algn="l"/>
                <a:tab pos="9143365" algn="l"/>
              </a:tabLst>
            </a:pPr>
            <a:r>
              <a:rPr sz="1800" spc="-10" dirty="0">
                <a:latin typeface="Times New Roman"/>
                <a:cs typeface="Times New Roman"/>
              </a:rPr>
              <a:t>э</a:t>
            </a:r>
            <a:r>
              <a:rPr sz="1800" dirty="0">
                <a:latin typeface="Times New Roman"/>
                <a:cs typeface="Times New Roman"/>
              </a:rPr>
              <a:t>ко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ом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,	к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ор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ол</a:t>
            </a:r>
            <a:r>
              <a:rPr sz="1800" spc="5" dirty="0">
                <a:latin typeface="Times New Roman"/>
                <a:cs typeface="Times New Roman"/>
              </a:rPr>
              <a:t>аг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т	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ще</a:t>
            </a:r>
            <a:r>
              <a:rPr sz="1800" spc="5" dirty="0">
                <a:latin typeface="Times New Roman"/>
                <a:cs typeface="Times New Roman"/>
              </a:rPr>
              <a:t>ст</a:t>
            </a:r>
            <a:r>
              <a:rPr sz="1800" spc="-10" dirty="0">
                <a:latin typeface="Times New Roman"/>
                <a:cs typeface="Times New Roman"/>
              </a:rPr>
              <a:t>венн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ю	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й</a:t>
            </a:r>
            <a:r>
              <a:rPr sz="1800" spc="-1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у	к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к	о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spc="-10" dirty="0">
                <a:latin typeface="Times New Roman"/>
                <a:cs typeface="Times New Roman"/>
              </a:rPr>
              <a:t>ще</a:t>
            </a:r>
            <a:r>
              <a:rPr sz="1800" spc="5" dirty="0">
                <a:latin typeface="Times New Roman"/>
                <a:cs typeface="Times New Roman"/>
              </a:rPr>
              <a:t>ст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</a:t>
            </a:r>
            <a:r>
              <a:rPr sz="1800" spc="-15" dirty="0">
                <a:latin typeface="Times New Roman"/>
                <a:cs typeface="Times New Roman"/>
              </a:rPr>
              <a:t>х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5" dirty="0">
                <a:latin typeface="Times New Roman"/>
                <a:cs typeface="Times New Roman"/>
              </a:rPr>
              <a:t>та</a:t>
            </a:r>
            <a:r>
              <a:rPr sz="1800" dirty="0">
                <a:latin typeface="Times New Roman"/>
                <a:cs typeface="Times New Roman"/>
              </a:rPr>
              <a:t>к	</a:t>
            </a:r>
            <a:r>
              <a:rPr sz="1800" spc="-5" dirty="0">
                <a:latin typeface="Times New Roman"/>
                <a:cs typeface="Times New Roman"/>
              </a:rPr>
              <a:t>и  экономических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взаимоотношений</a:t>
            </a:r>
            <a:endParaRPr sz="1800" dirty="0">
              <a:latin typeface="Times New Roman"/>
              <a:cs typeface="Times New Roman"/>
            </a:endParaRPr>
          </a:p>
          <a:p>
            <a:pPr marL="12700" marR="6985" indent="449580" algn="ctr">
              <a:lnSpc>
                <a:spcPts val="2060"/>
              </a:lnSpc>
              <a:spcBef>
                <a:spcPts val="50"/>
              </a:spcBef>
            </a:pPr>
            <a:r>
              <a:rPr sz="1800" b="1" spc="-5" dirty="0">
                <a:latin typeface="Times New Roman"/>
                <a:cs typeface="Times New Roman"/>
              </a:rPr>
              <a:t>Любые конфликты </a:t>
            </a:r>
            <a:r>
              <a:rPr sz="1800" b="1" dirty="0">
                <a:latin typeface="Times New Roman"/>
                <a:cs typeface="Times New Roman"/>
              </a:rPr>
              <a:t>— </a:t>
            </a:r>
            <a:r>
              <a:rPr sz="1800" b="1" spc="-5" dirty="0">
                <a:latin typeface="Times New Roman"/>
                <a:cs typeface="Times New Roman"/>
              </a:rPr>
              <a:t>это огромный стресс, </a:t>
            </a:r>
            <a:r>
              <a:rPr sz="1800" b="1" dirty="0">
                <a:latin typeface="Times New Roman"/>
                <a:cs typeface="Times New Roman"/>
              </a:rPr>
              <a:t>а </a:t>
            </a:r>
            <a:r>
              <a:rPr sz="1800" b="1" spc="-5" dirty="0">
                <a:latin typeface="Times New Roman"/>
                <a:cs typeface="Times New Roman"/>
              </a:rPr>
              <a:t>если речь идет </a:t>
            </a:r>
            <a:r>
              <a:rPr sz="1800" b="1" dirty="0">
                <a:latin typeface="Times New Roman"/>
                <a:cs typeface="Times New Roman"/>
              </a:rPr>
              <a:t>о </a:t>
            </a:r>
            <a:r>
              <a:rPr sz="1800" b="1" spc="-5" dirty="0">
                <a:latin typeface="Times New Roman"/>
                <a:cs typeface="Times New Roman"/>
              </a:rPr>
              <a:t>военных действиях,  </a:t>
            </a:r>
            <a:r>
              <a:rPr sz="1800" b="1" spc="-10" dirty="0">
                <a:latin typeface="Times New Roman"/>
                <a:cs typeface="Times New Roman"/>
              </a:rPr>
              <a:t>то </a:t>
            </a:r>
            <a:r>
              <a:rPr sz="1800" b="1" dirty="0">
                <a:latin typeface="Times New Roman"/>
                <a:cs typeface="Times New Roman"/>
              </a:rPr>
              <a:t>вполне </a:t>
            </a:r>
            <a:r>
              <a:rPr sz="1800" b="1" spc="-5" dirty="0">
                <a:latin typeface="Times New Roman"/>
                <a:cs typeface="Times New Roman"/>
              </a:rPr>
              <a:t>нормально испытывать тревогу и страх. Главное </a:t>
            </a:r>
            <a:r>
              <a:rPr sz="1800" b="1" dirty="0">
                <a:latin typeface="Times New Roman"/>
                <a:cs typeface="Times New Roman"/>
              </a:rPr>
              <a:t>— </a:t>
            </a:r>
            <a:r>
              <a:rPr sz="1800" b="1" spc="-5" dirty="0">
                <a:latin typeface="Times New Roman"/>
                <a:cs typeface="Times New Roman"/>
              </a:rPr>
              <a:t>научиться справляться </a:t>
            </a:r>
            <a:r>
              <a:rPr sz="1800" b="1" spc="3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endParaRPr sz="1800" dirty="0">
              <a:latin typeface="Times New Roman"/>
              <a:cs typeface="Times New Roman"/>
            </a:endParaRPr>
          </a:p>
          <a:p>
            <a:pPr marL="12700" marR="10160" algn="ctr">
              <a:lnSpc>
                <a:spcPts val="2060"/>
              </a:lnSpc>
              <a:spcBef>
                <a:spcPts val="10"/>
              </a:spcBef>
              <a:tabLst>
                <a:tab pos="757555" algn="l"/>
                <a:tab pos="1085215" algn="l"/>
                <a:tab pos="2554605" algn="l"/>
                <a:tab pos="3702050" algn="l"/>
                <a:tab pos="4851400" algn="l"/>
                <a:tab pos="6828155" algn="l"/>
                <a:tab pos="7713345" algn="l"/>
                <a:tab pos="831977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ним</a:t>
            </a:r>
            <a:r>
              <a:rPr sz="1800" b="1" spc="-5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5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</a:t>
            </a:r>
            <a:r>
              <a:rPr sz="1800" b="1" dirty="0">
                <a:latin typeface="Times New Roman"/>
                <a:cs typeface="Times New Roman"/>
              </a:rPr>
              <a:t>ос</a:t>
            </a:r>
            <a:r>
              <a:rPr sz="1800" b="1" spc="-5" dirty="0">
                <a:latin typeface="Times New Roman"/>
                <a:cs typeface="Times New Roman"/>
              </a:rPr>
              <a:t>та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spc="-5" dirty="0">
                <a:latin typeface="Times New Roman"/>
                <a:cs typeface="Times New Roman"/>
              </a:rPr>
              <a:t>а</a:t>
            </a:r>
            <a:r>
              <a:rPr sz="1800" b="1" spc="-15" dirty="0">
                <a:latin typeface="Times New Roman"/>
                <a:cs typeface="Times New Roman"/>
              </a:rPr>
              <a:t>т</a:t>
            </a:r>
            <a:r>
              <a:rPr sz="1800" b="1" spc="5" dirty="0">
                <a:latin typeface="Times New Roman"/>
                <a:cs typeface="Times New Roman"/>
              </a:rPr>
              <a:t>ь</a:t>
            </a:r>
            <a:r>
              <a:rPr sz="1800" b="1" dirty="0">
                <a:latin typeface="Times New Roman"/>
                <a:cs typeface="Times New Roman"/>
              </a:rPr>
              <a:t>ся	</a:t>
            </a:r>
            <a:r>
              <a:rPr sz="1800" b="1" spc="-10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б</a:t>
            </a:r>
            <a:r>
              <a:rPr sz="1800" b="1" spc="15" dirty="0">
                <a:latin typeface="Times New Roman"/>
                <a:cs typeface="Times New Roman"/>
              </a:rPr>
              <a:t>е</a:t>
            </a:r>
            <a:r>
              <a:rPr sz="1800" b="1" spc="-15" dirty="0">
                <a:latin typeface="Times New Roman"/>
                <a:cs typeface="Times New Roman"/>
              </a:rPr>
              <a:t>ж</a:t>
            </a:r>
            <a:r>
              <a:rPr sz="1800" b="1" spc="-5" dirty="0">
                <a:latin typeface="Times New Roman"/>
                <a:cs typeface="Times New Roman"/>
              </a:rPr>
              <a:t>а</a:t>
            </a:r>
            <a:r>
              <a:rPr sz="1800" b="1" spc="-15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ь	</a:t>
            </a:r>
            <a:r>
              <a:rPr sz="1800" b="1" spc="-10" dirty="0">
                <a:latin typeface="Times New Roman"/>
                <a:cs typeface="Times New Roman"/>
              </a:rPr>
              <a:t>г</a:t>
            </a:r>
            <a:r>
              <a:rPr sz="1800" b="1" spc="-5" dirty="0">
                <a:latin typeface="Times New Roman"/>
                <a:cs typeface="Times New Roman"/>
              </a:rPr>
              <a:t>л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бо</a:t>
            </a:r>
            <a:r>
              <a:rPr sz="1800" b="1" spc="-5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их	</a:t>
            </a:r>
            <a:r>
              <a:rPr sz="1800" b="1" spc="-10" dirty="0">
                <a:latin typeface="Times New Roman"/>
                <a:cs typeface="Times New Roman"/>
              </a:rPr>
              <a:t>п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-1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хо</a:t>
            </a:r>
            <a:r>
              <a:rPr sz="1800" b="1" spc="-5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10" dirty="0">
                <a:latin typeface="Times New Roman"/>
                <a:cs typeface="Times New Roman"/>
              </a:rPr>
              <a:t>г</a:t>
            </a:r>
            <a:r>
              <a:rPr sz="1800" b="1" spc="-1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чес</a:t>
            </a:r>
            <a:r>
              <a:rPr sz="1800" b="1" spc="-10" dirty="0">
                <a:latin typeface="Times New Roman"/>
                <a:cs typeface="Times New Roman"/>
              </a:rPr>
              <a:t>ки</a:t>
            </a:r>
            <a:r>
              <a:rPr sz="1800" b="1" dirty="0">
                <a:latin typeface="Times New Roman"/>
                <a:cs typeface="Times New Roman"/>
              </a:rPr>
              <a:t>х	</a:t>
            </a:r>
            <a:r>
              <a:rPr sz="1800" b="1" spc="-5" dirty="0">
                <a:latin typeface="Times New Roman"/>
                <a:cs typeface="Times New Roman"/>
              </a:rPr>
              <a:t>т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spc="-5" dirty="0">
                <a:latin typeface="Times New Roman"/>
                <a:cs typeface="Times New Roman"/>
              </a:rPr>
              <a:t>ав</a:t>
            </a:r>
            <a:r>
              <a:rPr sz="1800" b="1" spc="-10" dirty="0">
                <a:latin typeface="Times New Roman"/>
                <a:cs typeface="Times New Roman"/>
              </a:rPr>
              <a:t>м</a:t>
            </a:r>
            <a:r>
              <a:rPr sz="1800" b="1" dirty="0">
                <a:latin typeface="Times New Roman"/>
                <a:cs typeface="Times New Roman"/>
              </a:rPr>
              <a:t>.	</a:t>
            </a:r>
            <a:r>
              <a:rPr sz="1800" b="1" spc="-5" dirty="0">
                <a:latin typeface="Times New Roman"/>
                <a:cs typeface="Times New Roman"/>
              </a:rPr>
              <a:t>Как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п</a:t>
            </a:r>
            <a:r>
              <a:rPr sz="1800" b="1" dirty="0">
                <a:latin typeface="Times New Roman"/>
                <a:cs typeface="Times New Roman"/>
              </a:rPr>
              <a:t>обеди</a:t>
            </a:r>
            <a:r>
              <a:rPr sz="1800" b="1" spc="-15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ь  </a:t>
            </a:r>
            <a:r>
              <a:rPr sz="1800" b="1" spc="-5" dirty="0">
                <a:latin typeface="Times New Roman"/>
                <a:cs typeface="Times New Roman"/>
              </a:rPr>
              <a:t>выросшую тревогу и меньше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бояться?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4619625"/>
            <a:ext cx="3048000" cy="2026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885825"/>
            <a:ext cx="6019800" cy="527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9580" algn="just">
              <a:lnSpc>
                <a:spcPct val="95800"/>
              </a:lnSpc>
            </a:pPr>
            <a:r>
              <a:rPr sz="1400" spc="-5" dirty="0">
                <a:latin typeface="Times New Roman"/>
                <a:cs typeface="Times New Roman"/>
              </a:rPr>
              <a:t>Тревожность </a:t>
            </a:r>
            <a:r>
              <a:rPr sz="1400" dirty="0">
                <a:latin typeface="Times New Roman"/>
                <a:cs typeface="Times New Roman"/>
              </a:rPr>
              <a:t>может быть </a:t>
            </a:r>
            <a:r>
              <a:rPr sz="1400" spc="-5" dirty="0">
                <a:latin typeface="Times New Roman"/>
                <a:cs typeface="Times New Roman"/>
              </a:rPr>
              <a:t>мобилизующей, приводящей организм в состояние </a:t>
            </a:r>
            <a:r>
              <a:rPr sz="1400" dirty="0">
                <a:latin typeface="Times New Roman"/>
                <a:cs typeface="Times New Roman"/>
              </a:rPr>
              <a:t>готовности  к </a:t>
            </a:r>
            <a:r>
              <a:rPr sz="1400" spc="-5" dirty="0">
                <a:latin typeface="Times New Roman"/>
                <a:cs typeface="Times New Roman"/>
              </a:rPr>
              <a:t>отражению опасности, и наоборот </a:t>
            </a:r>
            <a:r>
              <a:rPr sz="1400" dirty="0">
                <a:latin typeface="Times New Roman"/>
                <a:cs typeface="Times New Roman"/>
              </a:rPr>
              <a:t>— </a:t>
            </a:r>
            <a:r>
              <a:rPr sz="1400" spc="-5" dirty="0">
                <a:latin typeface="Times New Roman"/>
                <a:cs typeface="Times New Roman"/>
              </a:rPr>
              <a:t>расслабляющей. Во </a:t>
            </a:r>
            <a:r>
              <a:rPr sz="1400" dirty="0">
                <a:latin typeface="Times New Roman"/>
                <a:cs typeface="Times New Roman"/>
              </a:rPr>
              <a:t>втором </a:t>
            </a:r>
            <a:r>
              <a:rPr sz="1400" spc="-5" dirty="0">
                <a:latin typeface="Times New Roman"/>
                <a:cs typeface="Times New Roman"/>
              </a:rPr>
              <a:t>случае она снижает  </a:t>
            </a:r>
            <a:r>
              <a:rPr sz="1400" dirty="0">
                <a:latin typeface="Times New Roman"/>
                <a:cs typeface="Times New Roman"/>
              </a:rPr>
              <a:t>способность к реакциям </a:t>
            </a:r>
            <a:r>
              <a:rPr sz="1400" spc="-5" dirty="0">
                <a:latin typeface="Times New Roman"/>
                <a:cs typeface="Times New Roman"/>
              </a:rPr>
              <a:t>(например, происходит </a:t>
            </a:r>
            <a:r>
              <a:rPr sz="1400" dirty="0">
                <a:latin typeface="Times New Roman"/>
                <a:cs typeface="Times New Roman"/>
              </a:rPr>
              <a:t>паралич </a:t>
            </a:r>
            <a:r>
              <a:rPr sz="1400" spc="-5" dirty="0">
                <a:latin typeface="Times New Roman"/>
                <a:cs typeface="Times New Roman"/>
              </a:rPr>
              <a:t>воли и </a:t>
            </a:r>
            <a:r>
              <a:rPr sz="1400" dirty="0">
                <a:latin typeface="Times New Roman"/>
                <a:cs typeface="Times New Roman"/>
              </a:rPr>
              <a:t>человек </a:t>
            </a:r>
            <a:r>
              <a:rPr sz="1400" spc="-5" dirty="0">
                <a:latin typeface="Times New Roman"/>
                <a:cs typeface="Times New Roman"/>
              </a:rPr>
              <a:t>не в состоянии  адекватно оценивать </a:t>
            </a:r>
            <a:r>
              <a:rPr sz="1400" dirty="0">
                <a:latin typeface="Times New Roman"/>
                <a:cs typeface="Times New Roman"/>
              </a:rPr>
              <a:t>риск). </a:t>
            </a:r>
            <a:r>
              <a:rPr sz="1400" spc="-5" dirty="0">
                <a:latin typeface="Times New Roman"/>
                <a:cs typeface="Times New Roman"/>
              </a:rPr>
              <a:t>Наряду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повышенной тревожностью, сопровождающейся  </a:t>
            </a:r>
            <a:r>
              <a:rPr sz="1400" dirty="0">
                <a:latin typeface="Times New Roman"/>
                <a:cs typeface="Times New Roman"/>
              </a:rPr>
              <a:t>мощными </a:t>
            </a:r>
            <a:r>
              <a:rPr sz="1400" spc="-5" dirty="0">
                <a:latin typeface="Times New Roman"/>
                <a:cs typeface="Times New Roman"/>
              </a:rPr>
              <a:t>беспричинными </a:t>
            </a:r>
            <a:r>
              <a:rPr sz="1400" dirty="0">
                <a:latin typeface="Times New Roman"/>
                <a:cs typeface="Times New Roman"/>
              </a:rPr>
              <a:t>страхами, </a:t>
            </a:r>
            <a:r>
              <a:rPr sz="1400" spc="-5" dirty="0">
                <a:latin typeface="Times New Roman"/>
                <a:cs typeface="Times New Roman"/>
              </a:rPr>
              <a:t>существует и другая форма </a:t>
            </a:r>
            <a:r>
              <a:rPr sz="1400" dirty="0">
                <a:latin typeface="Times New Roman"/>
                <a:cs typeface="Times New Roman"/>
              </a:rPr>
              <a:t>— </a:t>
            </a:r>
            <a:r>
              <a:rPr sz="1400" spc="-5" dirty="0">
                <a:latin typeface="Times New Roman"/>
                <a:cs typeface="Times New Roman"/>
              </a:rPr>
              <a:t>пониженная  тревожность, выражающаяся в игнорировании </a:t>
            </a:r>
            <a:r>
              <a:rPr sz="1400" dirty="0">
                <a:latin typeface="Times New Roman"/>
                <a:cs typeface="Times New Roman"/>
              </a:rPr>
              <a:t>реальной угрозы </a:t>
            </a:r>
            <a:r>
              <a:rPr sz="1400" spc="-5" dirty="0">
                <a:latin typeface="Times New Roman"/>
                <a:cs typeface="Times New Roman"/>
              </a:rPr>
              <a:t>из-за субъективного  преуменьшения </a:t>
            </a:r>
            <a:r>
              <a:rPr sz="1400" dirty="0">
                <a:latin typeface="Times New Roman"/>
                <a:cs typeface="Times New Roman"/>
              </a:rPr>
              <a:t>ее </a:t>
            </a:r>
            <a:r>
              <a:rPr sz="1400" spc="-5" dirty="0">
                <a:latin typeface="Times New Roman"/>
                <a:cs typeface="Times New Roman"/>
              </a:rPr>
              <a:t>значимости. </a:t>
            </a:r>
            <a:r>
              <a:rPr sz="1400" dirty="0">
                <a:latin typeface="Times New Roman"/>
                <a:cs typeface="Times New Roman"/>
              </a:rPr>
              <a:t>Все </a:t>
            </a:r>
            <a:r>
              <a:rPr sz="1400" spc="-5" dirty="0">
                <a:latin typeface="Times New Roman"/>
                <a:cs typeface="Times New Roman"/>
              </a:rPr>
              <a:t>эти виды являются отклонениями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нормы.</a:t>
            </a:r>
            <a:endParaRPr sz="1400" dirty="0">
              <a:latin typeface="Times New Roman"/>
              <a:cs typeface="Times New Roman"/>
            </a:endParaRPr>
          </a:p>
          <a:p>
            <a:pPr marL="12700" indent="449580" algn="just">
              <a:lnSpc>
                <a:spcPts val="2020"/>
              </a:lnSpc>
            </a:pPr>
            <a:r>
              <a:rPr sz="1400" dirty="0">
                <a:latin typeface="Times New Roman"/>
                <a:cs typeface="Times New Roman"/>
              </a:rPr>
              <a:t>Часто    </a:t>
            </a:r>
            <a:r>
              <a:rPr sz="1400" spc="-5" dirty="0">
                <a:latin typeface="Times New Roman"/>
                <a:cs typeface="Times New Roman"/>
              </a:rPr>
              <a:t>повторяющиеся    необоснованные    приступы    </a:t>
            </a:r>
            <a:r>
              <a:rPr sz="1400" dirty="0">
                <a:latin typeface="Times New Roman"/>
                <a:cs typeface="Times New Roman"/>
              </a:rPr>
              <a:t>тревоги    со    </a:t>
            </a:r>
            <a:r>
              <a:rPr sz="1400" spc="-5" dirty="0">
                <a:latin typeface="Times New Roman"/>
                <a:cs typeface="Times New Roman"/>
              </a:rPr>
              <a:t>временем    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могут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  <a:spcBef>
                <a:spcPts val="45"/>
              </a:spcBef>
            </a:pPr>
            <a:r>
              <a:rPr sz="1400" dirty="0">
                <a:latin typeface="Times New Roman"/>
                <a:cs typeface="Times New Roman"/>
              </a:rPr>
              <a:t>усиливаться </a:t>
            </a:r>
            <a:r>
              <a:rPr sz="1400" spc="-5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затем </a:t>
            </a:r>
            <a:r>
              <a:rPr sz="1400" spc="-5" dirty="0">
                <a:latin typeface="Times New Roman"/>
                <a:cs typeface="Times New Roman"/>
              </a:rPr>
              <a:t>длиться даже месяцами.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результате возникает тревожное расстройство,  нарушающее нормальный </a:t>
            </a:r>
            <a:r>
              <a:rPr sz="1400" dirty="0">
                <a:latin typeface="Times New Roman"/>
                <a:cs typeface="Times New Roman"/>
              </a:rPr>
              <a:t>образ </a:t>
            </a:r>
            <a:r>
              <a:rPr sz="1400" spc="-5" dirty="0">
                <a:latin typeface="Times New Roman"/>
                <a:cs typeface="Times New Roman"/>
              </a:rPr>
              <a:t>жизни </a:t>
            </a:r>
            <a:r>
              <a:rPr sz="1400" dirty="0">
                <a:latin typeface="Times New Roman"/>
                <a:cs typeface="Times New Roman"/>
              </a:rPr>
              <a:t>человека. В этом </a:t>
            </a:r>
            <a:r>
              <a:rPr sz="1400" spc="-5" dirty="0">
                <a:latin typeface="Times New Roman"/>
                <a:cs typeface="Times New Roman"/>
              </a:rPr>
              <a:t>состоянии </a:t>
            </a:r>
            <a:r>
              <a:rPr sz="1400" dirty="0">
                <a:latin typeface="Times New Roman"/>
                <a:cs typeface="Times New Roman"/>
              </a:rPr>
              <a:t>его </a:t>
            </a:r>
            <a:r>
              <a:rPr sz="1400" spc="-5" dirty="0">
                <a:latin typeface="Times New Roman"/>
                <a:cs typeface="Times New Roman"/>
              </a:rPr>
              <a:t>поведение </a:t>
            </a:r>
            <a:r>
              <a:rPr sz="1400" dirty="0">
                <a:latin typeface="Times New Roman"/>
                <a:cs typeface="Times New Roman"/>
              </a:rPr>
              <a:t>становится  </a:t>
            </a:r>
            <a:r>
              <a:rPr sz="1400" spc="-5" dirty="0">
                <a:latin typeface="Times New Roman"/>
                <a:cs typeface="Times New Roman"/>
              </a:rPr>
              <a:t>неадекватным. Например, он </a:t>
            </a:r>
            <a:r>
              <a:rPr sz="1400" dirty="0">
                <a:latin typeface="Times New Roman"/>
                <a:cs typeface="Times New Roman"/>
              </a:rPr>
              <a:t>может </a:t>
            </a:r>
            <a:r>
              <a:rPr sz="1400" spc="-5" dirty="0">
                <a:latin typeface="Times New Roman"/>
                <a:cs typeface="Times New Roman"/>
              </a:rPr>
              <a:t>начать </a:t>
            </a:r>
            <a:r>
              <a:rPr sz="1400" dirty="0">
                <a:latin typeface="Times New Roman"/>
                <a:cs typeface="Times New Roman"/>
              </a:rPr>
              <a:t>избегать </a:t>
            </a:r>
            <a:r>
              <a:rPr sz="1400" spc="-5" dirty="0">
                <a:latin typeface="Times New Roman"/>
                <a:cs typeface="Times New Roman"/>
              </a:rPr>
              <a:t>самых обычных действий, таких как  выполнение непосредственных </a:t>
            </a:r>
            <a:r>
              <a:rPr sz="1400" dirty="0">
                <a:latin typeface="Times New Roman"/>
                <a:cs typeface="Times New Roman"/>
              </a:rPr>
              <a:t>трудовых </a:t>
            </a:r>
            <a:r>
              <a:rPr sz="1400" spc="-5" dirty="0">
                <a:latin typeface="Times New Roman"/>
                <a:cs typeface="Times New Roman"/>
              </a:rPr>
              <a:t>обязанностей или употребление пищи.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масштабах  </a:t>
            </a:r>
            <a:r>
              <a:rPr sz="1400" dirty="0">
                <a:latin typeface="Times New Roman"/>
                <a:cs typeface="Times New Roman"/>
              </a:rPr>
              <a:t>общества </a:t>
            </a:r>
            <a:r>
              <a:rPr sz="1400" spc="-5" dirty="0">
                <a:latin typeface="Times New Roman"/>
                <a:cs typeface="Times New Roman"/>
              </a:rPr>
              <a:t>это может означать замирание привычных </a:t>
            </a:r>
            <a:r>
              <a:rPr sz="1400" dirty="0">
                <a:latin typeface="Times New Roman"/>
                <a:cs typeface="Times New Roman"/>
              </a:rPr>
              <a:t>связей </a:t>
            </a:r>
            <a:r>
              <a:rPr sz="1400" spc="-5" dirty="0">
                <a:latin typeface="Times New Roman"/>
                <a:cs typeface="Times New Roman"/>
              </a:rPr>
              <a:t>и видов </a:t>
            </a:r>
            <a:r>
              <a:rPr sz="1400" dirty="0">
                <a:latin typeface="Times New Roman"/>
                <a:cs typeface="Times New Roman"/>
              </a:rPr>
              <a:t>деятельности, </a:t>
            </a:r>
            <a:r>
              <a:rPr sz="1400" spc="-5" dirty="0">
                <a:latin typeface="Times New Roman"/>
                <a:cs typeface="Times New Roman"/>
              </a:rPr>
              <a:t>фактически  </a:t>
            </a:r>
            <a:r>
              <a:rPr sz="1400" dirty="0">
                <a:latin typeface="Times New Roman"/>
                <a:cs typeface="Times New Roman"/>
              </a:rPr>
              <a:t>общество </a:t>
            </a:r>
            <a:r>
              <a:rPr sz="1400" spc="-5" dirty="0">
                <a:latin typeface="Times New Roman"/>
                <a:cs typeface="Times New Roman"/>
              </a:rPr>
              <a:t>«уйдет в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себя».</a:t>
            </a:r>
            <a:endParaRPr sz="1400" dirty="0">
              <a:latin typeface="Times New Roman"/>
              <a:cs typeface="Times New Roman"/>
            </a:endParaRPr>
          </a:p>
          <a:p>
            <a:pPr marL="12700" marR="5715" indent="448945" algn="just">
              <a:lnSpc>
                <a:spcPct val="95800"/>
              </a:lnSpc>
            </a:pPr>
            <a:r>
              <a:rPr sz="1400" spc="-5" dirty="0">
                <a:latin typeface="Times New Roman"/>
                <a:cs typeface="Times New Roman"/>
              </a:rPr>
              <a:t>Нужно время, чтобы принять </a:t>
            </a:r>
            <a:r>
              <a:rPr sz="1400" dirty="0">
                <a:latin typeface="Times New Roman"/>
                <a:cs typeface="Times New Roman"/>
              </a:rPr>
              <a:t>реальность </a:t>
            </a:r>
            <a:r>
              <a:rPr sz="1400" spc="-5" dirty="0">
                <a:latin typeface="Times New Roman"/>
                <a:cs typeface="Times New Roman"/>
              </a:rPr>
              <a:t>именно </a:t>
            </a:r>
            <a:r>
              <a:rPr sz="1400" dirty="0">
                <a:latin typeface="Times New Roman"/>
                <a:cs typeface="Times New Roman"/>
              </a:rPr>
              <a:t>такой, </a:t>
            </a:r>
            <a:r>
              <a:rPr sz="1400" spc="-5" dirty="0">
                <a:latin typeface="Times New Roman"/>
                <a:cs typeface="Times New Roman"/>
              </a:rPr>
              <a:t>осознать </a:t>
            </a:r>
            <a:r>
              <a:rPr sz="1400" dirty="0">
                <a:latin typeface="Times New Roman"/>
                <a:cs typeface="Times New Roman"/>
              </a:rPr>
              <a:t>— да, </a:t>
            </a:r>
            <a:r>
              <a:rPr sz="1400" spc="-5" dirty="0">
                <a:latin typeface="Times New Roman"/>
                <a:cs typeface="Times New Roman"/>
              </a:rPr>
              <a:t>это </a:t>
            </a:r>
            <a:r>
              <a:rPr sz="1400" spc="-1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самом </a:t>
            </a:r>
            <a:r>
              <a:rPr sz="1400" dirty="0">
                <a:latin typeface="Times New Roman"/>
                <a:cs typeface="Times New Roman"/>
              </a:rPr>
              <a:t>деле  </a:t>
            </a:r>
            <a:r>
              <a:rPr sz="1400" spc="-5" dirty="0">
                <a:latin typeface="Times New Roman"/>
                <a:cs typeface="Times New Roman"/>
              </a:rPr>
              <a:t>происходит. </a:t>
            </a:r>
            <a:r>
              <a:rPr sz="1400" dirty="0">
                <a:latin typeface="Times New Roman"/>
                <a:cs typeface="Times New Roman"/>
              </a:rPr>
              <a:t>В такие </a:t>
            </a:r>
            <a:r>
              <a:rPr sz="1400" spc="-5" dirty="0">
                <a:latin typeface="Times New Roman"/>
                <a:cs typeface="Times New Roman"/>
              </a:rPr>
              <a:t>моменты </a:t>
            </a:r>
            <a:r>
              <a:rPr sz="1400" dirty="0">
                <a:latin typeface="Times New Roman"/>
                <a:cs typeface="Times New Roman"/>
              </a:rPr>
              <a:t>бывает сложно договориться </a:t>
            </a:r>
            <a:r>
              <a:rPr sz="1400" spc="-5" dirty="0">
                <a:latin typeface="Times New Roman"/>
                <a:cs typeface="Times New Roman"/>
              </a:rPr>
              <a:t>самому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собой. Потому что где-  </a:t>
            </a:r>
            <a:r>
              <a:rPr sz="1400" dirty="0">
                <a:latin typeface="Times New Roman"/>
                <a:cs typeface="Times New Roman"/>
              </a:rPr>
              <a:t>то </a:t>
            </a:r>
            <a:r>
              <a:rPr sz="1400" spc="-5" dirty="0">
                <a:latin typeface="Times New Roman"/>
                <a:cs typeface="Times New Roman"/>
              </a:rPr>
              <a:t>во внутренней </a:t>
            </a:r>
            <a:r>
              <a:rPr sz="1400" dirty="0">
                <a:latin typeface="Times New Roman"/>
                <a:cs typeface="Times New Roman"/>
              </a:rPr>
              <a:t>картине </a:t>
            </a:r>
            <a:r>
              <a:rPr sz="1400" spc="-5" dirty="0">
                <a:latin typeface="Times New Roman"/>
                <a:cs typeface="Times New Roman"/>
              </a:rPr>
              <a:t>мира </a:t>
            </a:r>
            <a:r>
              <a:rPr sz="1400" dirty="0">
                <a:latin typeface="Times New Roman"/>
                <a:cs typeface="Times New Roman"/>
              </a:rPr>
              <a:t>есть </a:t>
            </a:r>
            <a:r>
              <a:rPr sz="1400" spc="-5" dirty="0">
                <a:latin typeface="Times New Roman"/>
                <a:cs typeface="Times New Roman"/>
              </a:rPr>
              <a:t>установка, что такого не может быть. Информация </a:t>
            </a:r>
            <a:r>
              <a:rPr sz="1400" dirty="0">
                <a:latin typeface="Times New Roman"/>
                <a:cs typeface="Times New Roman"/>
              </a:rPr>
              <a:t>[о  начавшейся </a:t>
            </a:r>
            <a:r>
              <a:rPr sz="1400" spc="-5" dirty="0">
                <a:latin typeface="Times New Roman"/>
                <a:cs typeface="Times New Roman"/>
              </a:rPr>
              <a:t>военной операции] </a:t>
            </a:r>
            <a:r>
              <a:rPr sz="1400" dirty="0">
                <a:latin typeface="Times New Roman"/>
                <a:cs typeface="Times New Roman"/>
              </a:rPr>
              <a:t>настолько </a:t>
            </a:r>
            <a:r>
              <a:rPr sz="1400" spc="-5" dirty="0">
                <a:latin typeface="Times New Roman"/>
                <a:cs typeface="Times New Roman"/>
              </a:rPr>
              <a:t>избыточна, что для того, чтобы </a:t>
            </a:r>
            <a:r>
              <a:rPr sz="1400" dirty="0">
                <a:latin typeface="Times New Roman"/>
                <a:cs typeface="Times New Roman"/>
              </a:rPr>
              <a:t>сохранить </a:t>
            </a:r>
            <a:r>
              <a:rPr sz="1400" spc="-5" dirty="0">
                <a:latin typeface="Times New Roman"/>
                <a:cs typeface="Times New Roman"/>
              </a:rPr>
              <a:t>себя в  более-менее здравом </a:t>
            </a:r>
            <a:r>
              <a:rPr sz="1400" dirty="0">
                <a:latin typeface="Times New Roman"/>
                <a:cs typeface="Times New Roman"/>
              </a:rPr>
              <a:t>уме, мы от </a:t>
            </a:r>
            <a:r>
              <a:rPr sz="1400" spc="-5" dirty="0">
                <a:latin typeface="Times New Roman"/>
                <a:cs typeface="Times New Roman"/>
              </a:rPr>
              <a:t>нее отгораживаемся и говорим себе: нет-нет-нет, этого не  </a:t>
            </a:r>
            <a:r>
              <a:rPr sz="1400" dirty="0">
                <a:latin typeface="Times New Roman"/>
                <a:cs typeface="Times New Roman"/>
              </a:rPr>
              <a:t>может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быть.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1495425"/>
            <a:ext cx="3416300" cy="3401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700" y="885825"/>
            <a:ext cx="8755177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just"/>
            <a:r>
              <a:rPr sz="1400" dirty="0">
                <a:latin typeface="Times New Roman"/>
                <a:cs typeface="Times New Roman"/>
              </a:rPr>
              <a:t>Страх </a:t>
            </a:r>
            <a:r>
              <a:rPr sz="1400" spc="-5" dirty="0">
                <a:latin typeface="Times New Roman"/>
                <a:cs typeface="Times New Roman"/>
              </a:rPr>
              <a:t>или </a:t>
            </a:r>
            <a:r>
              <a:rPr sz="1400" dirty="0">
                <a:latin typeface="Times New Roman"/>
                <a:cs typeface="Times New Roman"/>
              </a:rPr>
              <a:t>тревога — </a:t>
            </a:r>
            <a:r>
              <a:rPr sz="1400" spc="-5" dirty="0">
                <a:latin typeface="Times New Roman"/>
                <a:cs typeface="Times New Roman"/>
              </a:rPr>
              <a:t>это забегание в неоднозначное будущее, в один из </a:t>
            </a:r>
            <a:r>
              <a:rPr sz="1400" spc="5" dirty="0">
                <a:latin typeface="Times New Roman"/>
                <a:cs typeface="Times New Roman"/>
              </a:rPr>
              <a:t>его </a:t>
            </a:r>
            <a:r>
              <a:rPr sz="1400" spc="-5" dirty="0">
                <a:latin typeface="Times New Roman"/>
                <a:cs typeface="Times New Roman"/>
              </a:rPr>
              <a:t>вариантов,  </a:t>
            </a:r>
            <a:r>
              <a:rPr sz="1400" dirty="0">
                <a:latin typeface="Times New Roman"/>
                <a:cs typeface="Times New Roman"/>
              </a:rPr>
              <a:t>который </a:t>
            </a:r>
            <a:r>
              <a:rPr sz="1400" spc="-5" dirty="0">
                <a:latin typeface="Times New Roman"/>
                <a:cs typeface="Times New Roman"/>
              </a:rPr>
              <a:t>может реализоваться, 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5" dirty="0">
                <a:latin typeface="Times New Roman"/>
                <a:cs typeface="Times New Roman"/>
              </a:rPr>
              <a:t>может и не реализоваться. </a:t>
            </a:r>
            <a:r>
              <a:rPr sz="1400" dirty="0">
                <a:latin typeface="Times New Roman"/>
                <a:cs typeface="Times New Roman"/>
              </a:rPr>
              <a:t>Это </a:t>
            </a:r>
            <a:r>
              <a:rPr sz="1400" spc="-5" dirty="0">
                <a:latin typeface="Times New Roman"/>
                <a:cs typeface="Times New Roman"/>
              </a:rPr>
              <a:t>будущее очень пугающее,  поэтому человек </a:t>
            </a:r>
            <a:r>
              <a:rPr sz="1400" dirty="0">
                <a:latin typeface="Times New Roman"/>
                <a:cs typeface="Times New Roman"/>
              </a:rPr>
              <a:t>убегает </a:t>
            </a:r>
            <a:r>
              <a:rPr sz="1400" spc="-5" dirty="0">
                <a:latin typeface="Times New Roman"/>
                <a:cs typeface="Times New Roman"/>
              </a:rPr>
              <a:t>из дня </a:t>
            </a:r>
            <a:r>
              <a:rPr sz="1400" dirty="0">
                <a:latin typeface="Times New Roman"/>
                <a:cs typeface="Times New Roman"/>
              </a:rPr>
              <a:t>сегодняшнего, </a:t>
            </a:r>
            <a:r>
              <a:rPr sz="1400" spc="-5" dirty="0">
                <a:latin typeface="Times New Roman"/>
                <a:cs typeface="Times New Roman"/>
              </a:rPr>
              <a:t>из </a:t>
            </a:r>
            <a:r>
              <a:rPr sz="1400" dirty="0">
                <a:latin typeface="Times New Roman"/>
                <a:cs typeface="Times New Roman"/>
              </a:rPr>
              <a:t>своей </a:t>
            </a:r>
            <a:r>
              <a:rPr sz="1400" spc="-5" dirty="0">
                <a:latin typeface="Times New Roman"/>
                <a:cs typeface="Times New Roman"/>
              </a:rPr>
              <a:t>реальной ситуации. </a:t>
            </a:r>
            <a:r>
              <a:rPr sz="1400" dirty="0">
                <a:latin typeface="Times New Roman"/>
                <a:cs typeface="Times New Roman"/>
              </a:rPr>
              <a:t>Важная </a:t>
            </a:r>
            <a:r>
              <a:rPr sz="1400" spc="-5" dirty="0">
                <a:latin typeface="Times New Roman"/>
                <a:cs typeface="Times New Roman"/>
              </a:rPr>
              <a:t>часть  </a:t>
            </a:r>
            <a:r>
              <a:rPr sz="1400" dirty="0">
                <a:latin typeface="Times New Roman"/>
                <a:cs typeface="Times New Roman"/>
              </a:rPr>
              <a:t>помощи — </a:t>
            </a:r>
            <a:r>
              <a:rPr sz="1400" spc="-5" dirty="0">
                <a:latin typeface="Times New Roman"/>
                <a:cs typeface="Times New Roman"/>
              </a:rPr>
              <a:t>это </a:t>
            </a:r>
            <a:r>
              <a:rPr sz="1400" dirty="0">
                <a:latin typeface="Times New Roman"/>
                <a:cs typeface="Times New Roman"/>
              </a:rPr>
              <a:t>вернуться </a:t>
            </a:r>
            <a:r>
              <a:rPr sz="1400" spc="-5" dirty="0">
                <a:latin typeface="Times New Roman"/>
                <a:cs typeface="Times New Roman"/>
              </a:rPr>
              <a:t>в сегодня, </a:t>
            </a:r>
            <a:r>
              <a:rPr sz="1400" dirty="0">
                <a:latin typeface="Times New Roman"/>
                <a:cs typeface="Times New Roman"/>
              </a:rPr>
              <a:t>вернуться </a:t>
            </a: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dirty="0">
                <a:latin typeface="Times New Roman"/>
                <a:cs typeface="Times New Roman"/>
              </a:rPr>
              <a:t>свою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реальность</a:t>
            </a:r>
          </a:p>
          <a:p>
            <a:pPr marR="5715" algn="just"/>
            <a:r>
              <a:rPr sz="1400" dirty="0">
                <a:latin typeface="Times New Roman"/>
                <a:cs typeface="Times New Roman"/>
              </a:rPr>
              <a:t>Сделать </a:t>
            </a:r>
            <a:r>
              <a:rPr sz="1400" spc="-5" dirty="0">
                <a:latin typeface="Times New Roman"/>
                <a:cs typeface="Times New Roman"/>
              </a:rPr>
              <a:t>это можно разными способами. Например, </a:t>
            </a:r>
            <a:r>
              <a:rPr sz="1400" dirty="0">
                <a:latin typeface="Times New Roman"/>
                <a:cs typeface="Times New Roman"/>
              </a:rPr>
              <a:t>через </a:t>
            </a:r>
            <a:r>
              <a:rPr sz="1400" spc="-5" dirty="0">
                <a:latin typeface="Times New Roman"/>
                <a:cs typeface="Times New Roman"/>
              </a:rPr>
              <a:t>«возвращение в собственное  тело», внимание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-5" dirty="0">
                <a:latin typeface="Times New Roman"/>
                <a:cs typeface="Times New Roman"/>
              </a:rPr>
              <a:t>нему. Необходимо </a:t>
            </a:r>
            <a:r>
              <a:rPr sz="1400" dirty="0">
                <a:latin typeface="Times New Roman"/>
                <a:cs typeface="Times New Roman"/>
              </a:rPr>
              <a:t>обратить </a:t>
            </a:r>
            <a:r>
              <a:rPr sz="1400" spc="-5" dirty="0">
                <a:latin typeface="Times New Roman"/>
                <a:cs typeface="Times New Roman"/>
              </a:rPr>
              <a:t>внимание на дыхание и </a:t>
            </a:r>
            <a:r>
              <a:rPr sz="1400" dirty="0">
                <a:latin typeface="Times New Roman"/>
                <a:cs typeface="Times New Roman"/>
              </a:rPr>
              <a:t>стараться </a:t>
            </a:r>
            <a:r>
              <a:rPr sz="1400" spc="-5" dirty="0">
                <a:latin typeface="Times New Roman"/>
                <a:cs typeface="Times New Roman"/>
              </a:rPr>
              <a:t>дышать  размеренно 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глубоко.</a:t>
            </a:r>
            <a:endParaRPr sz="1400" dirty="0">
              <a:latin typeface="Times New Roman"/>
              <a:cs typeface="Times New Roman"/>
            </a:endParaRPr>
          </a:p>
          <a:p>
            <a:pPr algn="just"/>
            <a:r>
              <a:rPr sz="1400" spc="-5" dirty="0">
                <a:latin typeface="Times New Roman"/>
                <a:cs typeface="Times New Roman"/>
              </a:rPr>
              <a:t>Одна  из  </a:t>
            </a:r>
            <a:r>
              <a:rPr sz="1400" dirty="0">
                <a:latin typeface="Times New Roman"/>
                <a:cs typeface="Times New Roman"/>
              </a:rPr>
              <a:t>характерных  </a:t>
            </a:r>
            <a:r>
              <a:rPr sz="1400" spc="-5" dirty="0">
                <a:latin typeface="Times New Roman"/>
                <a:cs typeface="Times New Roman"/>
              </a:rPr>
              <a:t>реакций  на  </a:t>
            </a:r>
            <a:r>
              <a:rPr sz="1400" dirty="0">
                <a:latin typeface="Times New Roman"/>
                <a:cs typeface="Times New Roman"/>
              </a:rPr>
              <a:t>стресс  —  человек  </a:t>
            </a:r>
            <a:r>
              <a:rPr sz="1400" spc="-5" dirty="0">
                <a:latin typeface="Times New Roman"/>
                <a:cs typeface="Times New Roman"/>
              </a:rPr>
              <a:t>начинает  </a:t>
            </a:r>
            <a:r>
              <a:rPr sz="1400" dirty="0">
                <a:latin typeface="Times New Roman"/>
                <a:cs typeface="Times New Roman"/>
              </a:rPr>
              <a:t>дышать  </a:t>
            </a:r>
            <a:r>
              <a:rPr sz="1400" spc="-5" dirty="0">
                <a:latin typeface="Times New Roman"/>
                <a:cs typeface="Times New Roman"/>
              </a:rPr>
              <a:t>замирая,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latin typeface="Times New Roman"/>
                <a:cs typeface="Times New Roman"/>
              </a:rPr>
              <a:t>очень</a:t>
            </a:r>
            <a:r>
              <a:rPr lang="ru-RU" sz="1400" spc="-5" dirty="0" smtClean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коро</a:t>
            </a:r>
            <a:r>
              <a:rPr sz="1400" spc="5" dirty="0" err="1" smtClean="0">
                <a:latin typeface="Times New Roman"/>
                <a:cs typeface="Times New Roman"/>
              </a:rPr>
              <a:t>т</a:t>
            </a:r>
            <a:r>
              <a:rPr sz="1400" dirty="0" err="1" smtClean="0">
                <a:latin typeface="Times New Roman"/>
                <a:cs typeface="Times New Roman"/>
              </a:rPr>
              <a:t>ко</a:t>
            </a:r>
            <a:r>
              <a:rPr sz="1400" dirty="0" smtClean="0">
                <a:latin typeface="Times New Roman"/>
                <a:cs typeface="Times New Roman"/>
              </a:rPr>
              <a:t>,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latin typeface="Times New Roman"/>
                <a:cs typeface="Times New Roman"/>
              </a:rPr>
              <a:t>п</a:t>
            </a:r>
            <a:r>
              <a:rPr sz="1400" spc="-5" dirty="0" err="1" smtClean="0">
                <a:latin typeface="Times New Roman"/>
                <a:cs typeface="Times New Roman"/>
              </a:rPr>
              <a:t>ов</a:t>
            </a:r>
            <a:r>
              <a:rPr sz="1400" spc="5" dirty="0" err="1" smtClean="0">
                <a:latin typeface="Times New Roman"/>
                <a:cs typeface="Times New Roman"/>
              </a:rPr>
              <a:t>е</a:t>
            </a:r>
            <a:r>
              <a:rPr sz="1400" spc="-15" dirty="0" err="1" smtClean="0">
                <a:latin typeface="Times New Roman"/>
                <a:cs typeface="Times New Roman"/>
              </a:rPr>
              <a:t>р</a:t>
            </a:r>
            <a:r>
              <a:rPr sz="1400" dirty="0" err="1" smtClean="0">
                <a:latin typeface="Times New Roman"/>
                <a:cs typeface="Times New Roman"/>
              </a:rPr>
              <a:t>х</a:t>
            </a:r>
            <a:r>
              <a:rPr sz="1400" spc="-10" dirty="0" err="1" smtClean="0">
                <a:latin typeface="Times New Roman"/>
                <a:cs typeface="Times New Roman"/>
              </a:rPr>
              <a:t>н</a:t>
            </a:r>
            <a:r>
              <a:rPr sz="1400" dirty="0" err="1" smtClean="0">
                <a:latin typeface="Times New Roman"/>
                <a:cs typeface="Times New Roman"/>
              </a:rPr>
              <a:t>о</a:t>
            </a:r>
            <a:r>
              <a:rPr sz="1400" spc="5" dirty="0" err="1" smtClean="0">
                <a:latin typeface="Times New Roman"/>
                <a:cs typeface="Times New Roman"/>
              </a:rPr>
              <a:t>ст</a:t>
            </a:r>
            <a:r>
              <a:rPr sz="1400" spc="-5" dirty="0" err="1" smtClean="0">
                <a:latin typeface="Times New Roman"/>
                <a:cs typeface="Times New Roman"/>
              </a:rPr>
              <a:t>н</a:t>
            </a:r>
            <a:r>
              <a:rPr sz="1400" dirty="0" err="1" smtClean="0">
                <a:latin typeface="Times New Roman"/>
                <a:cs typeface="Times New Roman"/>
              </a:rPr>
              <a:t>о</a:t>
            </a:r>
            <a:r>
              <a:rPr sz="1400" dirty="0" smtClean="0">
                <a:latin typeface="Times New Roman"/>
                <a:cs typeface="Times New Roman"/>
              </a:rPr>
              <a:t>,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latin typeface="Times New Roman"/>
                <a:cs typeface="Times New Roman"/>
              </a:rPr>
              <a:t>н</a:t>
            </a:r>
            <a:r>
              <a:rPr sz="1400" dirty="0" err="1" smtClean="0">
                <a:latin typeface="Times New Roman"/>
                <a:cs typeface="Times New Roman"/>
              </a:rPr>
              <a:t>е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в</a:t>
            </a:r>
            <a:r>
              <a:rPr lang="ru-RU"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latin typeface="Times New Roman"/>
                <a:cs typeface="Times New Roman"/>
              </a:rPr>
              <a:t>п</a:t>
            </a:r>
            <a:r>
              <a:rPr sz="1400" dirty="0" err="1" smtClean="0">
                <a:latin typeface="Times New Roman"/>
                <a:cs typeface="Times New Roman"/>
              </a:rPr>
              <a:t>ол</a:t>
            </a:r>
            <a:r>
              <a:rPr sz="1400" spc="-10" dirty="0" err="1" smtClean="0">
                <a:latin typeface="Times New Roman"/>
                <a:cs typeface="Times New Roman"/>
              </a:rPr>
              <a:t>н</a:t>
            </a:r>
            <a:r>
              <a:rPr sz="1400" dirty="0" err="1" smtClean="0">
                <a:latin typeface="Times New Roman"/>
                <a:cs typeface="Times New Roman"/>
              </a:rPr>
              <a:t>ые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л</a:t>
            </a:r>
            <a:r>
              <a:rPr sz="1400" spc="5" dirty="0" err="1" smtClean="0">
                <a:latin typeface="Times New Roman"/>
                <a:cs typeface="Times New Roman"/>
              </a:rPr>
              <a:t>ег</a:t>
            </a:r>
            <a:r>
              <a:rPr sz="1400" dirty="0" err="1" smtClean="0">
                <a:latin typeface="Times New Roman"/>
                <a:cs typeface="Times New Roman"/>
              </a:rPr>
              <a:t>к</a:t>
            </a:r>
            <a:r>
              <a:rPr sz="1400" spc="-20" dirty="0" err="1" smtClean="0">
                <a:latin typeface="Times New Roman"/>
                <a:cs typeface="Times New Roman"/>
              </a:rPr>
              <a:t>и</a:t>
            </a:r>
            <a:r>
              <a:rPr sz="1400" spc="5" dirty="0" err="1" smtClean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.	</a:t>
            </a:r>
            <a:r>
              <a:rPr sz="1400" dirty="0" err="1" smtClean="0">
                <a:latin typeface="Times New Roman"/>
                <a:cs typeface="Times New Roman"/>
              </a:rPr>
              <a:t>Т</a:t>
            </a:r>
            <a:r>
              <a:rPr sz="1400" spc="-10" dirty="0" err="1" smtClean="0">
                <a:latin typeface="Times New Roman"/>
                <a:cs typeface="Times New Roman"/>
              </a:rPr>
              <a:t>а</a:t>
            </a:r>
            <a:r>
              <a:rPr sz="1400" dirty="0" err="1" smtClean="0">
                <a:latin typeface="Times New Roman"/>
                <a:cs typeface="Times New Roman"/>
              </a:rPr>
              <a:t>кже</a:t>
            </a:r>
            <a:r>
              <a:rPr lang="ru-RU" sz="1400" dirty="0" smtClean="0">
                <a:latin typeface="Times New Roman"/>
                <a:cs typeface="Times New Roman"/>
              </a:rPr>
              <a:t>  </a:t>
            </a:r>
            <a:r>
              <a:rPr sz="1400" spc="-10" dirty="0" err="1" smtClean="0">
                <a:latin typeface="Times New Roman"/>
                <a:cs typeface="Times New Roman"/>
              </a:rPr>
              <a:t>с</a:t>
            </a:r>
            <a:r>
              <a:rPr sz="1400" spc="5" dirty="0" err="1" smtClean="0">
                <a:latin typeface="Times New Roman"/>
                <a:cs typeface="Times New Roman"/>
              </a:rPr>
              <a:t>т</a:t>
            </a:r>
            <a:r>
              <a:rPr sz="1400" dirty="0" err="1" smtClean="0">
                <a:latin typeface="Times New Roman"/>
                <a:cs typeface="Times New Roman"/>
              </a:rPr>
              <a:t>о</a:t>
            </a:r>
            <a:r>
              <a:rPr sz="1400" spc="-10" dirty="0" err="1" smtClean="0">
                <a:latin typeface="Times New Roman"/>
                <a:cs typeface="Times New Roman"/>
              </a:rPr>
              <a:t>и</a:t>
            </a:r>
            <a:r>
              <a:rPr sz="1400" dirty="0" err="1" smtClean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 err="1" smtClean="0">
                <a:latin typeface="Times New Roman"/>
                <a:cs typeface="Times New Roman"/>
              </a:rPr>
              <a:t>п</a:t>
            </a:r>
            <a:r>
              <a:rPr sz="1400" dirty="0" err="1" smtClean="0">
                <a:latin typeface="Times New Roman"/>
                <a:cs typeface="Times New Roman"/>
              </a:rPr>
              <a:t>ро</a:t>
            </a:r>
            <a:r>
              <a:rPr sz="1400" spc="5" dirty="0" err="1" smtClean="0">
                <a:latin typeface="Times New Roman"/>
                <a:cs typeface="Times New Roman"/>
              </a:rPr>
              <a:t>а</a:t>
            </a:r>
            <a:r>
              <a:rPr sz="1400" spc="-5" dirty="0" err="1" smtClean="0">
                <a:latin typeface="Times New Roman"/>
                <a:cs typeface="Times New Roman"/>
              </a:rPr>
              <a:t>н</a:t>
            </a:r>
            <a:r>
              <a:rPr sz="1400" spc="5" dirty="0" err="1" smtClean="0">
                <a:latin typeface="Times New Roman"/>
                <a:cs typeface="Times New Roman"/>
              </a:rPr>
              <a:t>а</a:t>
            </a:r>
            <a:r>
              <a:rPr sz="1400" dirty="0" err="1" smtClean="0">
                <a:latin typeface="Times New Roman"/>
                <a:cs typeface="Times New Roman"/>
              </a:rPr>
              <a:t>л</a:t>
            </a:r>
            <a:r>
              <a:rPr sz="1400" spc="-25" dirty="0" err="1" smtClean="0">
                <a:latin typeface="Times New Roman"/>
                <a:cs typeface="Times New Roman"/>
              </a:rPr>
              <a:t>и</a:t>
            </a:r>
            <a:r>
              <a:rPr sz="1400" spc="-5" dirty="0" err="1" smtClean="0">
                <a:latin typeface="Times New Roman"/>
                <a:cs typeface="Times New Roman"/>
              </a:rPr>
              <a:t>з</a:t>
            </a:r>
            <a:r>
              <a:rPr sz="1400" spc="-10" dirty="0" err="1" smtClean="0">
                <a:latin typeface="Times New Roman"/>
                <a:cs typeface="Times New Roman"/>
              </a:rPr>
              <a:t>и</a:t>
            </a:r>
            <a:r>
              <a:rPr sz="1400" dirty="0" err="1" smtClean="0">
                <a:latin typeface="Times New Roman"/>
                <a:cs typeface="Times New Roman"/>
              </a:rPr>
              <a:t>ро</a:t>
            </a:r>
            <a:r>
              <a:rPr sz="1400" spc="-5" dirty="0" err="1" smtClean="0">
                <a:latin typeface="Times New Roman"/>
                <a:cs typeface="Times New Roman"/>
              </a:rPr>
              <a:t>в</a:t>
            </a:r>
            <a:r>
              <a:rPr sz="1400" spc="5" dirty="0" err="1" smtClean="0">
                <a:latin typeface="Times New Roman"/>
                <a:cs typeface="Times New Roman"/>
              </a:rPr>
              <a:t>ат</a:t>
            </a:r>
            <a:r>
              <a:rPr sz="1400" spc="-5" dirty="0" err="1" smtClean="0">
                <a:latin typeface="Times New Roman"/>
                <a:cs typeface="Times New Roman"/>
              </a:rPr>
              <a:t>ь</a:t>
            </a:r>
            <a:r>
              <a:rPr sz="1400" dirty="0" smtClean="0">
                <a:latin typeface="Times New Roman"/>
                <a:cs typeface="Times New Roman"/>
              </a:rPr>
              <a:t>,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к</a:t>
            </a:r>
            <a:r>
              <a:rPr sz="1400" spc="5" dirty="0" err="1" smtClean="0">
                <a:latin typeface="Times New Roman"/>
                <a:cs typeface="Times New Roman"/>
              </a:rPr>
              <a:t>а</a:t>
            </a:r>
            <a:r>
              <a:rPr sz="1400" dirty="0" err="1" smtClean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ы  двигаетесь,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где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теле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есть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нехарактерное,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избыточное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напряжение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или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слабость,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помочь 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этому </a:t>
            </a:r>
            <a:r>
              <a:rPr sz="1400" spc="-10" dirty="0">
                <a:latin typeface="Times New Roman"/>
                <a:cs typeface="Times New Roman"/>
              </a:rPr>
              <a:t>месту </a:t>
            </a:r>
            <a:r>
              <a:rPr sz="1400" spc="-5" dirty="0">
                <a:latin typeface="Times New Roman"/>
                <a:cs typeface="Times New Roman"/>
              </a:rPr>
              <a:t>прийти в </a:t>
            </a:r>
            <a:r>
              <a:rPr sz="1400" dirty="0">
                <a:latin typeface="Times New Roman"/>
                <a:cs typeface="Times New Roman"/>
              </a:rPr>
              <a:t>норму. </a:t>
            </a:r>
            <a:r>
              <a:rPr sz="1400" spc="-5" dirty="0">
                <a:latin typeface="Times New Roman"/>
                <a:cs typeface="Times New Roman"/>
              </a:rPr>
              <a:t>Может </a:t>
            </a:r>
            <a:r>
              <a:rPr sz="1400" dirty="0">
                <a:latin typeface="Times New Roman"/>
                <a:cs typeface="Times New Roman"/>
              </a:rPr>
              <a:t>быть </a:t>
            </a:r>
            <a:r>
              <a:rPr sz="1400" spc="-5" dirty="0">
                <a:latin typeface="Times New Roman"/>
                <a:cs typeface="Times New Roman"/>
              </a:rPr>
              <a:t>ощущение холода </a:t>
            </a:r>
            <a:r>
              <a:rPr sz="1400" dirty="0">
                <a:latin typeface="Times New Roman"/>
                <a:cs typeface="Times New Roman"/>
              </a:rPr>
              <a:t>— </a:t>
            </a:r>
            <a:r>
              <a:rPr sz="1400" spc="-5" dirty="0">
                <a:latin typeface="Times New Roman"/>
                <a:cs typeface="Times New Roman"/>
              </a:rPr>
              <a:t>на физическом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уровне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стресс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подчас </a:t>
            </a:r>
            <a:r>
              <a:rPr sz="1400" dirty="0">
                <a:latin typeface="Times New Roman"/>
                <a:cs typeface="Times New Roman"/>
              </a:rPr>
              <a:t>выражается </a:t>
            </a:r>
            <a:r>
              <a:rPr sz="1400" spc="-5" dirty="0">
                <a:latin typeface="Times New Roman"/>
                <a:cs typeface="Times New Roman"/>
              </a:rPr>
              <a:t>спазмом </a:t>
            </a:r>
            <a:r>
              <a:rPr sz="1400" dirty="0">
                <a:latin typeface="Times New Roman"/>
                <a:cs typeface="Times New Roman"/>
              </a:rPr>
              <a:t>сосудов, от чего руки </a:t>
            </a:r>
            <a:r>
              <a:rPr sz="1400" spc="-5" dirty="0">
                <a:latin typeface="Times New Roman"/>
                <a:cs typeface="Times New Roman"/>
              </a:rPr>
              <a:t>и ноги </a:t>
            </a:r>
            <a:r>
              <a:rPr sz="1400" dirty="0">
                <a:latin typeface="Times New Roman"/>
                <a:cs typeface="Times New Roman"/>
              </a:rPr>
              <a:t>становятся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холодными.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таком  случае </a:t>
            </a:r>
            <a:r>
              <a:rPr sz="1400" spc="-5" dirty="0">
                <a:latin typeface="Times New Roman"/>
                <a:cs typeface="Times New Roman"/>
              </a:rPr>
              <a:t>важно </a:t>
            </a:r>
            <a:r>
              <a:rPr sz="1400" dirty="0">
                <a:latin typeface="Times New Roman"/>
                <a:cs typeface="Times New Roman"/>
              </a:rPr>
              <a:t>согреть </a:t>
            </a:r>
            <a:r>
              <a:rPr sz="1400" spc="-5" dirty="0">
                <a:latin typeface="Times New Roman"/>
                <a:cs typeface="Times New Roman"/>
              </a:rPr>
              <a:t>себя, надеть теплые носки, кофту, завернуться в </a:t>
            </a:r>
            <a:r>
              <a:rPr sz="1400" spc="-10" dirty="0">
                <a:latin typeface="Times New Roman"/>
                <a:cs typeface="Times New Roman"/>
              </a:rPr>
              <a:t>плед </a:t>
            </a:r>
            <a:r>
              <a:rPr sz="1400" dirty="0">
                <a:latin typeface="Times New Roman"/>
                <a:cs typeface="Times New Roman"/>
              </a:rPr>
              <a:t>—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дать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себе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внешнее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тепло,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которое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позволит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чуть-чуть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расслабиться.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Пить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теплые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умеренно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горячие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напитки, двигаться </a:t>
            </a:r>
            <a:r>
              <a:rPr sz="1400" dirty="0">
                <a:latin typeface="Times New Roman"/>
                <a:cs typeface="Times New Roman"/>
              </a:rPr>
              <a:t>— </a:t>
            </a:r>
            <a:r>
              <a:rPr sz="1400" spc="-5" dirty="0">
                <a:latin typeface="Times New Roman"/>
                <a:cs typeface="Times New Roman"/>
              </a:rPr>
              <a:t>это тоже </a:t>
            </a:r>
            <a:r>
              <a:rPr sz="1400" dirty="0">
                <a:latin typeface="Times New Roman"/>
                <a:cs typeface="Times New Roman"/>
              </a:rPr>
              <a:t>важная часть </a:t>
            </a:r>
            <a:r>
              <a:rPr sz="1400" spc="-5" dirty="0">
                <a:latin typeface="Times New Roman"/>
                <a:cs typeface="Times New Roman"/>
              </a:rPr>
              <a:t>нормализации состояния и преодоления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стресса.</a:t>
            </a:r>
          </a:p>
          <a:p>
            <a:pPr marR="6985" algn="just"/>
            <a:r>
              <a:rPr sz="1400" spc="-5" dirty="0">
                <a:latin typeface="Times New Roman"/>
                <a:cs typeface="Times New Roman"/>
              </a:rPr>
              <a:t>Людям, которые во </a:t>
            </a:r>
            <a:r>
              <a:rPr sz="1400" dirty="0">
                <a:latin typeface="Times New Roman"/>
                <a:cs typeface="Times New Roman"/>
              </a:rPr>
              <a:t>время </a:t>
            </a:r>
            <a:r>
              <a:rPr sz="1400" spc="-5" dirty="0">
                <a:latin typeface="Times New Roman"/>
                <a:cs typeface="Times New Roman"/>
              </a:rPr>
              <a:t>стресса теряют аппетит нужно составить график питания и  придерживаться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его.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25" y="4238625"/>
            <a:ext cx="4711700" cy="24657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780" y="1070701"/>
            <a:ext cx="9281160" cy="159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448945" algn="just">
              <a:lnSpc>
                <a:spcPct val="95800"/>
              </a:lnSpc>
            </a:pPr>
            <a:r>
              <a:rPr sz="1800" spc="-5" dirty="0">
                <a:latin typeface="Times New Roman"/>
                <a:cs typeface="Times New Roman"/>
              </a:rPr>
              <a:t>Чтобы </a:t>
            </a:r>
            <a:r>
              <a:rPr sz="1800" dirty="0">
                <a:latin typeface="Times New Roman"/>
                <a:cs typeface="Times New Roman"/>
              </a:rPr>
              <a:t>тревожность </a:t>
            </a:r>
            <a:r>
              <a:rPr sz="1800" spc="-5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стресс ушли, а </a:t>
            </a:r>
            <a:r>
              <a:rPr sz="1800" spc="-10" dirty="0">
                <a:latin typeface="Times New Roman"/>
                <a:cs typeface="Times New Roman"/>
              </a:rPr>
              <a:t>не </a:t>
            </a:r>
            <a:r>
              <a:rPr sz="1800" spc="-5" dirty="0">
                <a:latin typeface="Times New Roman"/>
                <a:cs typeface="Times New Roman"/>
              </a:rPr>
              <a:t>затихли на какое-то </a:t>
            </a:r>
            <a:r>
              <a:rPr sz="1800" dirty="0">
                <a:latin typeface="Times New Roman"/>
                <a:cs typeface="Times New Roman"/>
              </a:rPr>
              <a:t>время, </a:t>
            </a:r>
            <a:r>
              <a:rPr sz="1800" spc="-5" dirty="0">
                <a:latin typeface="Times New Roman"/>
                <a:cs typeface="Times New Roman"/>
              </a:rPr>
              <a:t>попробуйте найти </a:t>
            </a:r>
            <a:r>
              <a:rPr sz="1800" dirty="0">
                <a:latin typeface="Times New Roman"/>
                <a:cs typeface="Times New Roman"/>
              </a:rPr>
              <a:t>его  </a:t>
            </a:r>
            <a:r>
              <a:rPr sz="1800" spc="-5" dirty="0">
                <a:latin typeface="Times New Roman"/>
                <a:cs typeface="Times New Roman"/>
              </a:rPr>
              <a:t>первоисточник. Последние </a:t>
            </a:r>
            <a:r>
              <a:rPr sz="1800" dirty="0">
                <a:latin typeface="Times New Roman"/>
                <a:cs typeface="Times New Roman"/>
              </a:rPr>
              <a:t>недели </a:t>
            </a:r>
            <a:r>
              <a:rPr sz="1800" spc="-5" dirty="0">
                <a:latin typeface="Times New Roman"/>
                <a:cs typeface="Times New Roman"/>
              </a:rPr>
              <a:t>люди </a:t>
            </a:r>
            <a:r>
              <a:rPr sz="1800" dirty="0">
                <a:latin typeface="Times New Roman"/>
                <a:cs typeface="Times New Roman"/>
              </a:rPr>
              <a:t>активно следят </a:t>
            </a:r>
            <a:r>
              <a:rPr sz="1800" spc="-5" dirty="0">
                <a:latin typeface="Times New Roman"/>
                <a:cs typeface="Times New Roman"/>
              </a:rPr>
              <a:t>за </a:t>
            </a:r>
            <a:r>
              <a:rPr sz="1800" dirty="0">
                <a:latin typeface="Times New Roman"/>
                <a:cs typeface="Times New Roman"/>
              </a:rPr>
              <a:t>новостями страны </a:t>
            </a:r>
            <a:r>
              <a:rPr sz="1800" spc="-5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мира,  </a:t>
            </a:r>
            <a:r>
              <a:rPr sz="1800" spc="-5" dirty="0">
                <a:latin typeface="Times New Roman"/>
                <a:cs typeface="Times New Roman"/>
              </a:rPr>
              <a:t>пропускают через </a:t>
            </a:r>
            <a:r>
              <a:rPr sz="1800" dirty="0">
                <a:latin typeface="Times New Roman"/>
                <a:cs typeface="Times New Roman"/>
              </a:rPr>
              <a:t>себя </a:t>
            </a:r>
            <a:r>
              <a:rPr sz="1800" spc="-5" dirty="0">
                <a:latin typeface="Times New Roman"/>
                <a:cs typeface="Times New Roman"/>
              </a:rPr>
              <a:t>негатив,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5" dirty="0">
                <a:latin typeface="Times New Roman"/>
                <a:cs typeface="Times New Roman"/>
              </a:rPr>
              <a:t>затем идут обсуждать прочитанное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коллегами, друзьями и  </a:t>
            </a:r>
            <a:r>
              <a:rPr sz="1800" dirty="0">
                <a:latin typeface="Times New Roman"/>
                <a:cs typeface="Times New Roman"/>
              </a:rPr>
              <a:t>семьей. </a:t>
            </a:r>
            <a:r>
              <a:rPr sz="1800" spc="-5" dirty="0">
                <a:latin typeface="Times New Roman"/>
                <a:cs typeface="Times New Roman"/>
              </a:rPr>
              <a:t>Не всегда в окружении мнения </a:t>
            </a:r>
            <a:r>
              <a:rPr sz="1800" dirty="0">
                <a:latin typeface="Times New Roman"/>
                <a:cs typeface="Times New Roman"/>
              </a:rPr>
              <a:t>сходятся, </a:t>
            </a:r>
            <a:r>
              <a:rPr sz="1800" spc="-5" dirty="0">
                <a:latin typeface="Times New Roman"/>
                <a:cs typeface="Times New Roman"/>
              </a:rPr>
              <a:t>что провоцирует конфликты и заставляет  нервничать.</a:t>
            </a:r>
            <a:endParaRPr sz="1800" dirty="0">
              <a:latin typeface="Times New Roman"/>
              <a:cs typeface="Times New Roman"/>
            </a:endParaRPr>
          </a:p>
          <a:p>
            <a:pPr marL="461645">
              <a:lnSpc>
                <a:spcPts val="2065"/>
              </a:lnSpc>
            </a:pPr>
            <a:r>
              <a:rPr sz="1800" dirty="0">
                <a:latin typeface="Times New Roman"/>
                <a:cs typeface="Times New Roman"/>
              </a:rPr>
              <a:t>Эксперты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рекомендуют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первую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очередь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сократить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число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новостных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потоков,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читать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780" y="2636520"/>
            <a:ext cx="886396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83995" algn="l"/>
                <a:tab pos="2913380" algn="l"/>
                <a:tab pos="3225800" algn="l"/>
                <a:tab pos="4878070" algn="l"/>
                <a:tab pos="5290820" algn="l"/>
                <a:tab pos="6142990" algn="l"/>
                <a:tab pos="6823709" algn="l"/>
                <a:tab pos="7279640" algn="l"/>
                <a:tab pos="85217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инф</a:t>
            </a:r>
            <a:r>
              <a:rPr sz="1800" dirty="0">
                <a:latin typeface="Times New Roman"/>
                <a:cs typeface="Times New Roman"/>
              </a:rPr>
              <a:t>орма</a:t>
            </a:r>
            <a:r>
              <a:rPr sz="1800" spc="-10" dirty="0">
                <a:latin typeface="Times New Roman"/>
                <a:cs typeface="Times New Roman"/>
              </a:rPr>
              <a:t>ци</a:t>
            </a:r>
            <a:r>
              <a:rPr sz="1800" spc="-5" dirty="0"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зи</a:t>
            </a:r>
            <a:r>
              <a:rPr sz="1800" spc="-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нн</a:t>
            </a:r>
            <a:r>
              <a:rPr sz="1800" spc="-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ерекл</a:t>
            </a:r>
            <a:r>
              <a:rPr sz="1800" spc="-5" dirty="0">
                <a:latin typeface="Times New Roman"/>
                <a:cs typeface="Times New Roman"/>
              </a:rPr>
              <a:t>ю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г</a:t>
            </a:r>
            <a:r>
              <a:rPr sz="1800" spc="-2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ела.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-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ы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й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780" y="2655824"/>
            <a:ext cx="927862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027160">
              <a:lnSpc>
                <a:spcPts val="2060"/>
              </a:lnSpc>
              <a:tabLst>
                <a:tab pos="1617345" algn="l"/>
                <a:tab pos="2542540" algn="l"/>
                <a:tab pos="3667125" algn="l"/>
                <a:tab pos="4321175" algn="l"/>
                <a:tab pos="5403215" algn="l"/>
                <a:tab pos="6724650" algn="l"/>
                <a:tab pos="7747634" algn="l"/>
                <a:tab pos="9154160" algn="l"/>
              </a:tabLst>
            </a:pPr>
            <a:r>
              <a:rPr sz="1800" spc="-5" dirty="0">
                <a:latin typeface="Times New Roman"/>
                <a:cs typeface="Times New Roman"/>
              </a:rPr>
              <a:t>на  </a:t>
            </a:r>
            <a:r>
              <a:rPr sz="1800" spc="5" dirty="0">
                <a:latin typeface="Times New Roman"/>
                <a:cs typeface="Times New Roman"/>
              </a:rPr>
              <a:t>са</a:t>
            </a:r>
            <a:r>
              <a:rPr sz="1800" dirty="0">
                <a:latin typeface="Times New Roman"/>
                <a:cs typeface="Times New Roman"/>
              </a:rPr>
              <a:t>мо</a:t>
            </a:r>
            <a:r>
              <a:rPr sz="1800" spc="-20" dirty="0">
                <a:latin typeface="Times New Roman"/>
                <a:cs typeface="Times New Roman"/>
              </a:rPr>
              <a:t>ч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т	к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ч</a:t>
            </a:r>
            <a:r>
              <a:rPr sz="1800" spc="5" dirty="0">
                <a:latin typeface="Times New Roman"/>
                <a:cs typeface="Times New Roman"/>
              </a:rPr>
              <a:t>ест</a:t>
            </a:r>
            <a:r>
              <a:rPr sz="1800" dirty="0">
                <a:latin typeface="Times New Roman"/>
                <a:cs typeface="Times New Roman"/>
              </a:rPr>
              <a:t>во	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э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у	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та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й</a:t>
            </a:r>
            <a:r>
              <a:rPr sz="1800" spc="5" dirty="0">
                <a:latin typeface="Times New Roman"/>
                <a:cs typeface="Times New Roman"/>
              </a:rPr>
              <a:t>тес</a:t>
            </a:r>
            <a:r>
              <a:rPr sz="1800" dirty="0">
                <a:latin typeface="Times New Roman"/>
                <a:cs typeface="Times New Roman"/>
              </a:rPr>
              <a:t>ь	м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ьш</a:t>
            </a:r>
            <a:r>
              <a:rPr sz="1800" dirty="0">
                <a:latin typeface="Times New Roman"/>
                <a:cs typeface="Times New Roman"/>
              </a:rPr>
              <a:t>е	о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ащ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	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780" y="3162300"/>
            <a:ext cx="9279890" cy="265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5" dirty="0">
                <a:latin typeface="Times New Roman"/>
                <a:cs typeface="Times New Roman"/>
              </a:rPr>
              <a:t>информационным источникам </a:t>
            </a:r>
            <a:r>
              <a:rPr sz="1800" dirty="0">
                <a:latin typeface="Times New Roman"/>
                <a:cs typeface="Times New Roman"/>
              </a:rPr>
              <a:t>перед сном, </a:t>
            </a:r>
            <a:r>
              <a:rPr sz="1800" spc="-5" dirty="0">
                <a:latin typeface="Times New Roman"/>
                <a:cs typeface="Times New Roman"/>
              </a:rPr>
              <a:t>как бы сильно </a:t>
            </a:r>
            <a:r>
              <a:rPr sz="1800" spc="-10" dirty="0">
                <a:latin typeface="Times New Roman"/>
                <a:cs typeface="Times New Roman"/>
              </a:rPr>
              <a:t>вам </a:t>
            </a:r>
            <a:r>
              <a:rPr sz="1800" dirty="0">
                <a:latin typeface="Times New Roman"/>
                <a:cs typeface="Times New Roman"/>
              </a:rPr>
              <a:t>этого </a:t>
            </a:r>
            <a:r>
              <a:rPr sz="1800" spc="-5" dirty="0">
                <a:latin typeface="Times New Roman"/>
                <a:cs typeface="Times New Roman"/>
              </a:rPr>
              <a:t>не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хотелось.</a:t>
            </a:r>
            <a:endParaRPr sz="1800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ct val="95800"/>
              </a:lnSpc>
              <a:spcBef>
                <a:spcPts val="40"/>
              </a:spcBef>
            </a:pPr>
            <a:r>
              <a:rPr sz="1800" spc="-5" dirty="0">
                <a:latin typeface="Times New Roman"/>
                <a:cs typeface="Times New Roman"/>
              </a:rPr>
              <a:t>Нужно обнаружить, что </a:t>
            </a:r>
            <a:r>
              <a:rPr sz="1800" dirty="0">
                <a:latin typeface="Times New Roman"/>
                <a:cs typeface="Times New Roman"/>
              </a:rPr>
              <a:t>вы </a:t>
            </a:r>
            <a:r>
              <a:rPr sz="1800" spc="-10" dirty="0">
                <a:latin typeface="Times New Roman"/>
                <a:cs typeface="Times New Roman"/>
              </a:rPr>
              <a:t>не </a:t>
            </a:r>
            <a:r>
              <a:rPr sz="1800" spc="-5" dirty="0">
                <a:latin typeface="Times New Roman"/>
                <a:cs typeface="Times New Roman"/>
              </a:rPr>
              <a:t>там, в телевизоре, </a:t>
            </a:r>
            <a:r>
              <a:rPr sz="1800" dirty="0">
                <a:latin typeface="Times New Roman"/>
                <a:cs typeface="Times New Roman"/>
              </a:rPr>
              <a:t>где </a:t>
            </a:r>
            <a:r>
              <a:rPr sz="1800" spc="-5" dirty="0">
                <a:latin typeface="Times New Roman"/>
                <a:cs typeface="Times New Roman"/>
              </a:rPr>
              <a:t>происходят </a:t>
            </a:r>
            <a:r>
              <a:rPr sz="1800" dirty="0">
                <a:latin typeface="Times New Roman"/>
                <a:cs typeface="Times New Roman"/>
              </a:rPr>
              <a:t>страшные </a:t>
            </a:r>
            <a:r>
              <a:rPr sz="1800" spc="-5" dirty="0">
                <a:latin typeface="Times New Roman"/>
                <a:cs typeface="Times New Roman"/>
              </a:rPr>
              <a:t>вещи,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5" dirty="0">
                <a:latin typeface="Times New Roman"/>
                <a:cs typeface="Times New Roman"/>
              </a:rPr>
              <a:t>здесь,  в этой </a:t>
            </a:r>
            <a:r>
              <a:rPr sz="1800" dirty="0">
                <a:latin typeface="Times New Roman"/>
                <a:cs typeface="Times New Roman"/>
              </a:rPr>
              <a:t>точке, чуть-чуть сузить </a:t>
            </a:r>
            <a:r>
              <a:rPr sz="1800" spc="-5" dirty="0">
                <a:latin typeface="Times New Roman"/>
                <a:cs typeface="Times New Roman"/>
              </a:rPr>
              <a:t>для </a:t>
            </a:r>
            <a:r>
              <a:rPr sz="1800" dirty="0">
                <a:latin typeface="Times New Roman"/>
                <a:cs typeface="Times New Roman"/>
              </a:rPr>
              <a:t>себя ареал </a:t>
            </a:r>
            <a:r>
              <a:rPr sz="1800" spc="-5" dirty="0">
                <a:latin typeface="Times New Roman"/>
                <a:cs typeface="Times New Roman"/>
              </a:rPr>
              <a:t>обитания. </a:t>
            </a:r>
            <a:r>
              <a:rPr sz="1800" dirty="0">
                <a:latin typeface="Times New Roman"/>
                <a:cs typeface="Times New Roman"/>
              </a:rPr>
              <a:t>Это может быть </a:t>
            </a:r>
            <a:r>
              <a:rPr sz="1800" spc="-5" dirty="0">
                <a:latin typeface="Times New Roman"/>
                <a:cs typeface="Times New Roman"/>
              </a:rPr>
              <a:t>одним </a:t>
            </a:r>
            <a:r>
              <a:rPr sz="1800" dirty="0">
                <a:latin typeface="Times New Roman"/>
                <a:cs typeface="Times New Roman"/>
              </a:rPr>
              <a:t>из способов  </a:t>
            </a:r>
            <a:r>
              <a:rPr sz="1800" spc="-5" dirty="0">
                <a:latin typeface="Times New Roman"/>
                <a:cs typeface="Times New Roman"/>
              </a:rPr>
              <a:t>поддержки.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5800"/>
              </a:lnSpc>
            </a:pPr>
            <a:r>
              <a:rPr sz="1800" spc="-5" dirty="0">
                <a:latin typeface="Times New Roman"/>
                <a:cs typeface="Times New Roman"/>
              </a:rPr>
              <a:t>Не вступайте в </a:t>
            </a:r>
            <a:r>
              <a:rPr sz="1800" dirty="0">
                <a:latin typeface="Times New Roman"/>
                <a:cs typeface="Times New Roman"/>
              </a:rPr>
              <a:t>споры </a:t>
            </a:r>
            <a:r>
              <a:rPr sz="1800" spc="-5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соцсетях </a:t>
            </a:r>
            <a:r>
              <a:rPr sz="1800" spc="-5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окружающими. Если </a:t>
            </a:r>
            <a:r>
              <a:rPr sz="1800" dirty="0">
                <a:latin typeface="Times New Roman"/>
                <a:cs typeface="Times New Roman"/>
              </a:rPr>
              <a:t>дело </a:t>
            </a:r>
            <a:r>
              <a:rPr sz="1800" spc="-5" dirty="0">
                <a:latin typeface="Times New Roman"/>
                <a:cs typeface="Times New Roman"/>
              </a:rPr>
              <a:t>касается близкого  окружения, </a:t>
            </a:r>
            <a:r>
              <a:rPr sz="1800" dirty="0">
                <a:latin typeface="Times New Roman"/>
                <a:cs typeface="Times New Roman"/>
              </a:rPr>
              <a:t>то обговорите с </a:t>
            </a:r>
            <a:r>
              <a:rPr sz="1800" spc="-10" dirty="0">
                <a:latin typeface="Times New Roman"/>
                <a:cs typeface="Times New Roman"/>
              </a:rPr>
              <a:t>ними </a:t>
            </a:r>
            <a:r>
              <a:rPr sz="1800" dirty="0">
                <a:latin typeface="Times New Roman"/>
                <a:cs typeface="Times New Roman"/>
              </a:rPr>
              <a:t>темы, </a:t>
            </a:r>
            <a:r>
              <a:rPr sz="1800" spc="-5" dirty="0">
                <a:latin typeface="Times New Roman"/>
                <a:cs typeface="Times New Roman"/>
              </a:rPr>
              <a:t>на которые </a:t>
            </a:r>
            <a:r>
              <a:rPr sz="1800" dirty="0">
                <a:latin typeface="Times New Roman"/>
                <a:cs typeface="Times New Roman"/>
              </a:rPr>
              <a:t>вы </a:t>
            </a:r>
            <a:r>
              <a:rPr sz="1800" spc="-5" dirty="0">
                <a:latin typeface="Times New Roman"/>
                <a:cs typeface="Times New Roman"/>
              </a:rPr>
              <a:t>не хотите говорить, или те, которые  </a:t>
            </a:r>
            <a:r>
              <a:rPr sz="1800" dirty="0">
                <a:latin typeface="Times New Roman"/>
                <a:cs typeface="Times New Roman"/>
              </a:rPr>
              <a:t>тревожат </a:t>
            </a:r>
            <a:r>
              <a:rPr sz="1800" spc="-5" dirty="0">
                <a:latin typeface="Times New Roman"/>
                <a:cs typeface="Times New Roman"/>
              </a:rPr>
              <a:t>сильнее всего. Кроме </a:t>
            </a:r>
            <a:r>
              <a:rPr sz="1800" dirty="0">
                <a:latin typeface="Times New Roman"/>
                <a:cs typeface="Times New Roman"/>
              </a:rPr>
              <a:t>того, </a:t>
            </a:r>
            <a:r>
              <a:rPr sz="1800" spc="-5" dirty="0">
                <a:latin typeface="Times New Roman"/>
                <a:cs typeface="Times New Roman"/>
              </a:rPr>
              <a:t>в текущей </a:t>
            </a:r>
            <a:r>
              <a:rPr sz="1800" dirty="0">
                <a:latin typeface="Times New Roman"/>
                <a:cs typeface="Times New Roman"/>
              </a:rPr>
              <a:t>ситуации психологи </a:t>
            </a:r>
            <a:r>
              <a:rPr sz="1800" spc="-5" dirty="0">
                <a:latin typeface="Times New Roman"/>
                <a:cs typeface="Times New Roman"/>
              </a:rPr>
              <a:t>рекомендуют не лишать  себя привычных радостей, правильно </a:t>
            </a:r>
            <a:r>
              <a:rPr sz="1800" dirty="0">
                <a:latin typeface="Times New Roman"/>
                <a:cs typeface="Times New Roman"/>
              </a:rPr>
              <a:t>питаться </a:t>
            </a:r>
            <a:r>
              <a:rPr sz="1800" spc="-5" dirty="0">
                <a:latin typeface="Times New Roman"/>
                <a:cs typeface="Times New Roman"/>
              </a:rPr>
              <a:t>и соблюдать режим. Приверженность </a:t>
            </a:r>
            <a:r>
              <a:rPr sz="1800" dirty="0">
                <a:latin typeface="Times New Roman"/>
                <a:cs typeface="Times New Roman"/>
              </a:rPr>
              <a:t>к  </a:t>
            </a:r>
            <a:r>
              <a:rPr sz="1800" spc="-5" dirty="0">
                <a:latin typeface="Times New Roman"/>
                <a:cs typeface="Times New Roman"/>
              </a:rPr>
              <a:t>привычному распорядку чаще </a:t>
            </a:r>
            <a:r>
              <a:rPr sz="1800" dirty="0">
                <a:latin typeface="Times New Roman"/>
                <a:cs typeface="Times New Roman"/>
              </a:rPr>
              <a:t>всего помогает </a:t>
            </a:r>
            <a:r>
              <a:rPr sz="1800" spc="-5" dirty="0">
                <a:latin typeface="Times New Roman"/>
                <a:cs typeface="Times New Roman"/>
              </a:rPr>
              <a:t>сохранить холодный </a:t>
            </a:r>
            <a:r>
              <a:rPr sz="1800" dirty="0">
                <a:latin typeface="Times New Roman"/>
                <a:cs typeface="Times New Roman"/>
              </a:rPr>
              <a:t>разум </a:t>
            </a:r>
            <a:r>
              <a:rPr sz="1800" spc="-5" dirty="0">
                <a:latin typeface="Times New Roman"/>
                <a:cs typeface="Times New Roman"/>
              </a:rPr>
              <a:t>и внутреннее  спокойствие.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676" y="352425"/>
            <a:ext cx="9669349" cy="3770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9580" algn="just">
              <a:lnSpc>
                <a:spcPts val="2060"/>
              </a:lnSpc>
            </a:pPr>
            <a:r>
              <a:rPr sz="1600" spc="-5" dirty="0">
                <a:latin typeface="Times New Roman"/>
                <a:cs typeface="Times New Roman"/>
              </a:rPr>
              <a:t>Полезным </a:t>
            </a:r>
            <a:r>
              <a:rPr sz="1600" dirty="0">
                <a:latin typeface="Times New Roman"/>
                <a:cs typeface="Times New Roman"/>
              </a:rPr>
              <a:t>будет делать то, </a:t>
            </a:r>
            <a:r>
              <a:rPr sz="1600" spc="-10" dirty="0">
                <a:latin typeface="Times New Roman"/>
                <a:cs typeface="Times New Roman"/>
              </a:rPr>
              <a:t>что </a:t>
            </a:r>
            <a:r>
              <a:rPr sz="1600" spc="-5" dirty="0">
                <a:latin typeface="Times New Roman"/>
                <a:cs typeface="Times New Roman"/>
              </a:rPr>
              <a:t>придает </a:t>
            </a:r>
            <a:r>
              <a:rPr sz="1600" dirty="0">
                <a:latin typeface="Times New Roman"/>
                <a:cs typeface="Times New Roman"/>
              </a:rPr>
              <a:t>сил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возвращает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ресурсное </a:t>
            </a:r>
            <a:r>
              <a:rPr sz="1600" spc="-5" dirty="0">
                <a:latin typeface="Times New Roman"/>
                <a:cs typeface="Times New Roman"/>
              </a:rPr>
              <a:t>состояние. </a:t>
            </a:r>
            <a:r>
              <a:rPr sz="1600" dirty="0">
                <a:latin typeface="Times New Roman"/>
                <a:cs typeface="Times New Roman"/>
              </a:rPr>
              <a:t>Это  может быть </a:t>
            </a:r>
            <a:r>
              <a:rPr sz="1600" spc="-5" dirty="0">
                <a:latin typeface="Times New Roman"/>
                <a:cs typeface="Times New Roman"/>
              </a:rPr>
              <a:t>общение </a:t>
            </a:r>
            <a:r>
              <a:rPr sz="1600" dirty="0">
                <a:latin typeface="Times New Roman"/>
                <a:cs typeface="Times New Roman"/>
              </a:rPr>
              <a:t>с </a:t>
            </a:r>
            <a:r>
              <a:rPr sz="1600" spc="-5" dirty="0">
                <a:latin typeface="Times New Roman"/>
                <a:cs typeface="Times New Roman"/>
              </a:rPr>
              <a:t>близкими, чашка любимого чая, занятия спортом, работа и </a:t>
            </a:r>
            <a:r>
              <a:rPr sz="1600" dirty="0">
                <a:latin typeface="Times New Roman"/>
                <a:cs typeface="Times New Roman"/>
              </a:rPr>
              <a:t>так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далее.</a:t>
            </a:r>
          </a:p>
          <a:p>
            <a:pPr marL="12700" marR="5715" indent="448945" algn="just">
              <a:lnSpc>
                <a:spcPts val="2060"/>
              </a:lnSpc>
              <a:spcBef>
                <a:spcPts val="15"/>
              </a:spcBef>
            </a:pPr>
            <a:r>
              <a:rPr sz="1600" spc="-5" dirty="0">
                <a:latin typeface="Times New Roman"/>
                <a:cs typeface="Times New Roman"/>
              </a:rPr>
              <a:t>Необходимо </a:t>
            </a:r>
            <a:r>
              <a:rPr sz="1600" dirty="0">
                <a:latin typeface="Times New Roman"/>
                <a:cs typeface="Times New Roman"/>
              </a:rPr>
              <a:t>сохранять связи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контакты </a:t>
            </a:r>
            <a:r>
              <a:rPr sz="1600" spc="-5" dirty="0">
                <a:latin typeface="Times New Roman"/>
                <a:cs typeface="Times New Roman"/>
              </a:rPr>
              <a:t>в тяжелые времена, поддерживать родных и  близких,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вне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зависимости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их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взглядов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убеждений.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Главное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правило,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которое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поможет</a:t>
            </a:r>
            <a:endParaRPr sz="160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ts val="2060"/>
              </a:lnSpc>
              <a:spcBef>
                <a:spcPts val="15"/>
              </a:spcBef>
            </a:pPr>
            <a:r>
              <a:rPr sz="1600" dirty="0">
                <a:latin typeface="Times New Roman"/>
                <a:cs typeface="Times New Roman"/>
              </a:rPr>
              <a:t>справиться с </a:t>
            </a:r>
            <a:r>
              <a:rPr sz="1600" spc="-5" dirty="0">
                <a:latin typeface="Times New Roman"/>
                <a:cs typeface="Times New Roman"/>
              </a:rPr>
              <a:t>тревожностью </a:t>
            </a:r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-5" dirty="0">
                <a:latin typeface="Times New Roman"/>
                <a:cs typeface="Times New Roman"/>
              </a:rPr>
              <a:t>это создание </a:t>
            </a:r>
            <a:r>
              <a:rPr sz="1600" dirty="0">
                <a:latin typeface="Times New Roman"/>
                <a:cs typeface="Times New Roman"/>
              </a:rPr>
              <a:t>для </a:t>
            </a:r>
            <a:r>
              <a:rPr sz="1600" spc="-5" dirty="0">
                <a:latin typeface="Times New Roman"/>
                <a:cs typeface="Times New Roman"/>
              </a:rPr>
              <a:t>себя и других устойчивой поддерживающей  </a:t>
            </a:r>
            <a:r>
              <a:rPr sz="1600" dirty="0">
                <a:latin typeface="Times New Roman"/>
                <a:cs typeface="Times New Roman"/>
              </a:rPr>
              <a:t>среды, где к </a:t>
            </a:r>
            <a:r>
              <a:rPr sz="1600" spc="-5" dirty="0">
                <a:latin typeface="Times New Roman"/>
                <a:cs typeface="Times New Roman"/>
              </a:rPr>
              <a:t>друг другу </a:t>
            </a:r>
            <a:r>
              <a:rPr sz="1600" dirty="0">
                <a:latin typeface="Times New Roman"/>
                <a:cs typeface="Times New Roman"/>
              </a:rPr>
              <a:t>относятся с </a:t>
            </a:r>
            <a:r>
              <a:rPr sz="1600" spc="-5" dirty="0">
                <a:latin typeface="Times New Roman"/>
                <a:cs typeface="Times New Roman"/>
              </a:rPr>
              <a:t>заботой 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пониманием.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2060"/>
              </a:lnSpc>
              <a:spcBef>
                <a:spcPts val="15"/>
              </a:spcBef>
            </a:pPr>
            <a:r>
              <a:rPr sz="1600" spc="-5" dirty="0">
                <a:latin typeface="Times New Roman"/>
                <a:cs typeface="Times New Roman"/>
              </a:rPr>
              <a:t>Также </a:t>
            </a:r>
            <a:r>
              <a:rPr sz="1600" dirty="0">
                <a:latin typeface="Times New Roman"/>
                <a:cs typeface="Times New Roman"/>
              </a:rPr>
              <a:t>стоит </a:t>
            </a:r>
            <a:r>
              <a:rPr sz="1600" spc="-5" dirty="0">
                <a:latin typeface="Times New Roman"/>
                <a:cs typeface="Times New Roman"/>
              </a:rPr>
              <a:t>отделять свое и </a:t>
            </a:r>
            <a:r>
              <a:rPr sz="1600" spc="-10" dirty="0">
                <a:latin typeface="Times New Roman"/>
                <a:cs typeface="Times New Roman"/>
              </a:rPr>
              <a:t>не </a:t>
            </a:r>
            <a:r>
              <a:rPr sz="1600" spc="-5" dirty="0">
                <a:latin typeface="Times New Roman"/>
                <a:cs typeface="Times New Roman"/>
              </a:rPr>
              <a:t>свое в плане определения зоны влияния. Человек может  переживать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бессилие,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связанное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тем,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что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происходит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что-то,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что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его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эмоционально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сильно</a:t>
            </a:r>
            <a:endParaRPr sz="16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ts val="2060"/>
              </a:lnSpc>
              <a:spcBef>
                <a:spcPts val="15"/>
              </a:spcBef>
            </a:pPr>
            <a:r>
              <a:rPr sz="1600" dirty="0">
                <a:latin typeface="Times New Roman"/>
                <a:cs typeface="Times New Roman"/>
              </a:rPr>
              <a:t>трогает </a:t>
            </a:r>
            <a:r>
              <a:rPr sz="1600" spc="-5" dirty="0">
                <a:latin typeface="Times New Roman"/>
                <a:cs typeface="Times New Roman"/>
              </a:rPr>
              <a:t>и при </a:t>
            </a:r>
            <a:r>
              <a:rPr sz="1600" dirty="0">
                <a:latin typeface="Times New Roman"/>
                <a:cs typeface="Times New Roman"/>
              </a:rPr>
              <a:t>этом </a:t>
            </a:r>
            <a:r>
              <a:rPr sz="1600" spc="-5" dirty="0">
                <a:latin typeface="Times New Roman"/>
                <a:cs typeface="Times New Roman"/>
              </a:rPr>
              <a:t>не входит в </a:t>
            </a:r>
            <a:r>
              <a:rPr sz="1600" dirty="0">
                <a:latin typeface="Times New Roman"/>
                <a:cs typeface="Times New Roman"/>
              </a:rPr>
              <a:t>его </a:t>
            </a:r>
            <a:r>
              <a:rPr sz="1600" spc="-5" dirty="0">
                <a:latin typeface="Times New Roman"/>
                <a:cs typeface="Times New Roman"/>
              </a:rPr>
              <a:t>зону влияния. Возникает ситуация типа </a:t>
            </a:r>
            <a:r>
              <a:rPr sz="1600" spc="-10" dirty="0">
                <a:latin typeface="Times New Roman"/>
                <a:cs typeface="Times New Roman"/>
              </a:rPr>
              <a:t>«я </a:t>
            </a:r>
            <a:r>
              <a:rPr sz="1600" spc="-5" dirty="0">
                <a:latin typeface="Times New Roman"/>
                <a:cs typeface="Times New Roman"/>
              </a:rPr>
              <a:t>ничего не </a:t>
            </a:r>
            <a:r>
              <a:rPr sz="1600" spc="-10" dirty="0">
                <a:latin typeface="Times New Roman"/>
                <a:cs typeface="Times New Roman"/>
              </a:rPr>
              <a:t>могу 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этим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сделать,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но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этом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очень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сильно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переживаю».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Помощь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себе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будет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том,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чтобы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060"/>
              </a:lnSpc>
              <a:spcBef>
                <a:spcPts val="15"/>
              </a:spcBef>
            </a:pPr>
            <a:r>
              <a:rPr sz="1600" dirty="0">
                <a:latin typeface="Times New Roman"/>
                <a:cs typeface="Times New Roman"/>
              </a:rPr>
              <a:t>отделить свое </a:t>
            </a:r>
            <a:r>
              <a:rPr sz="1600" spc="-5" dirty="0">
                <a:latin typeface="Times New Roman"/>
                <a:cs typeface="Times New Roman"/>
              </a:rPr>
              <a:t>и не </a:t>
            </a:r>
            <a:r>
              <a:rPr sz="1600" dirty="0">
                <a:latin typeface="Times New Roman"/>
                <a:cs typeface="Times New Roman"/>
              </a:rPr>
              <a:t>свое — </a:t>
            </a:r>
            <a:r>
              <a:rPr sz="1600" spc="-10" dirty="0">
                <a:latin typeface="Times New Roman"/>
                <a:cs typeface="Times New Roman"/>
              </a:rPr>
              <a:t>«я </a:t>
            </a:r>
            <a:r>
              <a:rPr sz="1600" spc="-5" dirty="0">
                <a:latin typeface="Times New Roman"/>
                <a:cs typeface="Times New Roman"/>
              </a:rPr>
              <a:t>на это не влияю и </a:t>
            </a:r>
            <a:r>
              <a:rPr sz="1600" dirty="0">
                <a:latin typeface="Times New Roman"/>
                <a:cs typeface="Times New Roman"/>
              </a:rPr>
              <a:t>разрешаю </a:t>
            </a:r>
            <a:r>
              <a:rPr sz="1600" spc="-10" dirty="0">
                <a:latin typeface="Times New Roman"/>
                <a:cs typeface="Times New Roman"/>
              </a:rPr>
              <a:t>себе </a:t>
            </a:r>
            <a:r>
              <a:rPr sz="1600" spc="-5" dirty="0">
                <a:latin typeface="Times New Roman"/>
                <a:cs typeface="Times New Roman"/>
              </a:rPr>
              <a:t>чуть-чуть успокоиться». Стоит  </a:t>
            </a:r>
            <a:r>
              <a:rPr sz="1600" dirty="0">
                <a:latin typeface="Times New Roman"/>
                <a:cs typeface="Times New Roman"/>
              </a:rPr>
              <a:t>определить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ту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часть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жизни,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которую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точно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можете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влиять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сосредоточиться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ней.</a:t>
            </a:r>
            <a:endParaRPr sz="160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ts val="2060"/>
              </a:lnSpc>
              <a:spcBef>
                <a:spcPts val="15"/>
              </a:spcBef>
            </a:pPr>
            <a:r>
              <a:rPr sz="1600" dirty="0">
                <a:latin typeface="Times New Roman"/>
                <a:cs typeface="Times New Roman"/>
              </a:rPr>
              <a:t>Это </a:t>
            </a:r>
            <a:r>
              <a:rPr sz="1600" spc="-5" dirty="0">
                <a:latin typeface="Times New Roman"/>
                <a:cs typeface="Times New Roman"/>
              </a:rPr>
              <a:t>не про </a:t>
            </a:r>
            <a:r>
              <a:rPr sz="1600" dirty="0">
                <a:latin typeface="Times New Roman"/>
                <a:cs typeface="Times New Roman"/>
              </a:rPr>
              <a:t>равнодушие, а </a:t>
            </a:r>
            <a:r>
              <a:rPr sz="1600" spc="-5" dirty="0">
                <a:latin typeface="Times New Roman"/>
                <a:cs typeface="Times New Roman"/>
              </a:rPr>
              <a:t>про </a:t>
            </a:r>
            <a:r>
              <a:rPr sz="1600" dirty="0">
                <a:latin typeface="Times New Roman"/>
                <a:cs typeface="Times New Roman"/>
              </a:rPr>
              <a:t>то, </a:t>
            </a:r>
            <a:r>
              <a:rPr sz="1600" spc="-5" dirty="0">
                <a:latin typeface="Times New Roman"/>
                <a:cs typeface="Times New Roman"/>
              </a:rPr>
              <a:t>что </a:t>
            </a:r>
            <a:r>
              <a:rPr sz="1600" dirty="0">
                <a:latin typeface="Times New Roman"/>
                <a:cs typeface="Times New Roman"/>
              </a:rPr>
              <a:t>важно обратить </a:t>
            </a:r>
            <a:r>
              <a:rPr sz="1600" spc="-5" dirty="0">
                <a:latin typeface="Times New Roman"/>
                <a:cs typeface="Times New Roman"/>
              </a:rPr>
              <a:t>внимание на </a:t>
            </a:r>
            <a:r>
              <a:rPr sz="1600" dirty="0">
                <a:latin typeface="Times New Roman"/>
                <a:cs typeface="Times New Roman"/>
              </a:rPr>
              <a:t>то, где вы можете </a:t>
            </a:r>
            <a:r>
              <a:rPr sz="1600" spc="-5" dirty="0">
                <a:latin typeface="Times New Roman"/>
                <a:cs typeface="Times New Roman"/>
              </a:rPr>
              <a:t>что-то  сделать, </a:t>
            </a:r>
            <a:r>
              <a:rPr sz="1600" dirty="0">
                <a:latin typeface="Times New Roman"/>
                <a:cs typeface="Times New Roman"/>
              </a:rPr>
              <a:t>где есть сила, где есть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возможность.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4084588"/>
            <a:ext cx="6464300" cy="3232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276225"/>
            <a:ext cx="5326406" cy="6647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just"/>
            <a:r>
              <a:rPr sz="1600" spc="-5" dirty="0">
                <a:latin typeface="Times New Roman"/>
                <a:cs typeface="Times New Roman"/>
              </a:rPr>
              <a:t>Обязательно нужно задействовать логическую </a:t>
            </a:r>
            <a:r>
              <a:rPr sz="1600" dirty="0">
                <a:latin typeface="Times New Roman"/>
                <a:cs typeface="Times New Roman"/>
              </a:rPr>
              <a:t>сторону: </a:t>
            </a:r>
            <a:r>
              <a:rPr sz="1600" spc="-5" dirty="0">
                <a:latin typeface="Times New Roman"/>
                <a:cs typeface="Times New Roman"/>
              </a:rPr>
              <a:t>проговаривать </a:t>
            </a:r>
            <a:r>
              <a:rPr sz="1600" dirty="0">
                <a:latin typeface="Times New Roman"/>
                <a:cs typeface="Times New Roman"/>
              </a:rPr>
              <a:t>вслух то, </a:t>
            </a:r>
            <a:r>
              <a:rPr sz="1600" spc="-10" dirty="0">
                <a:latin typeface="Times New Roman"/>
                <a:cs typeface="Times New Roman"/>
              </a:rPr>
              <a:t>на </a:t>
            </a:r>
            <a:r>
              <a:rPr sz="1600" spc="-5" dirty="0">
                <a:latin typeface="Times New Roman"/>
                <a:cs typeface="Times New Roman"/>
              </a:rPr>
              <a:t>что </a:t>
            </a:r>
            <a:r>
              <a:rPr sz="1600" dirty="0">
                <a:latin typeface="Times New Roman"/>
                <a:cs typeface="Times New Roman"/>
              </a:rPr>
              <a:t>я  </a:t>
            </a:r>
            <a:r>
              <a:rPr sz="1600" spc="-5" dirty="0">
                <a:latin typeface="Times New Roman"/>
                <a:cs typeface="Times New Roman"/>
              </a:rPr>
              <a:t>могу повлиять, </a:t>
            </a:r>
            <a:r>
              <a:rPr sz="1600" dirty="0">
                <a:latin typeface="Times New Roman"/>
                <a:cs typeface="Times New Roman"/>
              </a:rPr>
              <a:t>а </a:t>
            </a:r>
            <a:r>
              <a:rPr sz="1600" spc="-5" dirty="0">
                <a:latin typeface="Times New Roman"/>
                <a:cs typeface="Times New Roman"/>
              </a:rPr>
              <a:t>на что не </a:t>
            </a:r>
            <a:r>
              <a:rPr sz="1600" dirty="0">
                <a:latin typeface="Times New Roman"/>
                <a:cs typeface="Times New Roman"/>
              </a:rPr>
              <a:t>могу. Да, </a:t>
            </a:r>
            <a:r>
              <a:rPr sz="1600" spc="-5" dirty="0">
                <a:latin typeface="Times New Roman"/>
                <a:cs typeface="Times New Roman"/>
              </a:rPr>
              <a:t>может быть, </a:t>
            </a:r>
            <a:r>
              <a:rPr sz="1600" dirty="0">
                <a:latin typeface="Times New Roman"/>
                <a:cs typeface="Times New Roman"/>
              </a:rPr>
              <a:t>где-то </a:t>
            </a:r>
            <a:r>
              <a:rPr sz="1600" spc="-5" dirty="0">
                <a:latin typeface="Times New Roman"/>
                <a:cs typeface="Times New Roman"/>
              </a:rPr>
              <a:t>боевые действия. </a:t>
            </a:r>
            <a:r>
              <a:rPr sz="1600" dirty="0">
                <a:latin typeface="Times New Roman"/>
                <a:cs typeface="Times New Roman"/>
              </a:rPr>
              <a:t>Я </a:t>
            </a:r>
            <a:r>
              <a:rPr sz="1600" spc="-5" dirty="0">
                <a:latin typeface="Times New Roman"/>
                <a:cs typeface="Times New Roman"/>
              </a:rPr>
              <a:t>не влияю на  политические </a:t>
            </a:r>
            <a:r>
              <a:rPr sz="1600" dirty="0">
                <a:latin typeface="Times New Roman"/>
                <a:cs typeface="Times New Roman"/>
              </a:rPr>
              <a:t>решения, я </a:t>
            </a:r>
            <a:r>
              <a:rPr sz="1600" spc="-5" dirty="0">
                <a:latin typeface="Times New Roman"/>
                <a:cs typeface="Times New Roman"/>
              </a:rPr>
              <a:t>не влияю на то, что происходит вокруг. Но </a:t>
            </a:r>
            <a:r>
              <a:rPr sz="1600" dirty="0">
                <a:latin typeface="Times New Roman"/>
                <a:cs typeface="Times New Roman"/>
              </a:rPr>
              <a:t>я </a:t>
            </a:r>
            <a:r>
              <a:rPr sz="1600" spc="-5" dirty="0">
                <a:latin typeface="Times New Roman"/>
                <a:cs typeface="Times New Roman"/>
              </a:rPr>
              <a:t>влияю на свое  эмоциональное состояние. </a:t>
            </a:r>
            <a:r>
              <a:rPr sz="1600" dirty="0">
                <a:latin typeface="Times New Roman"/>
                <a:cs typeface="Times New Roman"/>
              </a:rPr>
              <a:t>Я </a:t>
            </a:r>
            <a:r>
              <a:rPr sz="1600" spc="-5" dirty="0">
                <a:latin typeface="Times New Roman"/>
                <a:cs typeface="Times New Roman"/>
              </a:rPr>
              <a:t>могу повлиять на </a:t>
            </a:r>
            <a:r>
              <a:rPr sz="1600" dirty="0">
                <a:latin typeface="Times New Roman"/>
                <a:cs typeface="Times New Roman"/>
              </a:rPr>
              <a:t>свое </a:t>
            </a:r>
            <a:r>
              <a:rPr sz="1600" spc="-5" dirty="0">
                <a:latin typeface="Times New Roman"/>
                <a:cs typeface="Times New Roman"/>
              </a:rPr>
              <a:t>отношение </a:t>
            </a:r>
            <a:r>
              <a:rPr sz="1600" dirty="0">
                <a:latin typeface="Times New Roman"/>
                <a:cs typeface="Times New Roman"/>
              </a:rPr>
              <a:t>к </a:t>
            </a:r>
            <a:r>
              <a:rPr sz="1600" spc="-5" dirty="0">
                <a:latin typeface="Times New Roman"/>
                <a:cs typeface="Times New Roman"/>
              </a:rPr>
              <a:t>происходящему, </a:t>
            </a:r>
            <a:r>
              <a:rPr sz="1600" dirty="0">
                <a:latin typeface="Times New Roman"/>
                <a:cs typeface="Times New Roman"/>
              </a:rPr>
              <a:t>я </a:t>
            </a:r>
            <a:r>
              <a:rPr sz="1600" spc="-10" dirty="0">
                <a:latin typeface="Times New Roman"/>
                <a:cs typeface="Times New Roman"/>
              </a:rPr>
              <a:t>могу  </a:t>
            </a:r>
            <a:r>
              <a:rPr sz="1600" spc="-5" dirty="0">
                <a:latin typeface="Times New Roman"/>
                <a:cs typeface="Times New Roman"/>
              </a:rPr>
              <a:t>повлиять на отношения в семье. </a:t>
            </a:r>
            <a:r>
              <a:rPr sz="1600" dirty="0">
                <a:latin typeface="Times New Roman"/>
                <a:cs typeface="Times New Roman"/>
              </a:rPr>
              <a:t>Я </a:t>
            </a:r>
            <a:r>
              <a:rPr sz="1600" spc="-5" dirty="0">
                <a:latin typeface="Times New Roman"/>
                <a:cs typeface="Times New Roman"/>
              </a:rPr>
              <a:t>могу пойти и обнять любимых, </a:t>
            </a:r>
            <a:r>
              <a:rPr sz="1600" dirty="0">
                <a:latin typeface="Times New Roman"/>
                <a:cs typeface="Times New Roman"/>
              </a:rPr>
              <a:t>вместо </a:t>
            </a:r>
            <a:r>
              <a:rPr sz="1600" spc="-5" dirty="0">
                <a:latin typeface="Times New Roman"/>
                <a:cs typeface="Times New Roman"/>
              </a:rPr>
              <a:t>того, чтобы  волноваться, </a:t>
            </a:r>
            <a:r>
              <a:rPr sz="1600" spc="-10" dirty="0">
                <a:latin typeface="Times New Roman"/>
                <a:cs typeface="Times New Roman"/>
              </a:rPr>
              <a:t>что </a:t>
            </a:r>
            <a:r>
              <a:rPr sz="1600" dirty="0">
                <a:latin typeface="Times New Roman"/>
                <a:cs typeface="Times New Roman"/>
              </a:rPr>
              <a:t>что-то </a:t>
            </a:r>
            <a:r>
              <a:rPr sz="1600" spc="-5" dirty="0">
                <a:latin typeface="Times New Roman"/>
                <a:cs typeface="Times New Roman"/>
              </a:rPr>
              <a:t>может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произойти.</a:t>
            </a:r>
            <a:endParaRPr sz="1600" dirty="0">
              <a:latin typeface="Times New Roman"/>
              <a:cs typeface="Times New Roman"/>
            </a:endParaRPr>
          </a:p>
          <a:p>
            <a:r>
              <a:rPr sz="1600" spc="-5" dirty="0" err="1" smtClean="0">
                <a:latin typeface="Times New Roman"/>
                <a:cs typeface="Times New Roman"/>
              </a:rPr>
              <a:t>Единственная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верная стратегия в нашей, </a:t>
            </a:r>
            <a:r>
              <a:rPr sz="1600" spc="-5" dirty="0" err="1" smtClean="0">
                <a:latin typeface="Times New Roman"/>
                <a:cs typeface="Times New Roman"/>
              </a:rPr>
              <a:t>без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latin typeface="Times New Roman"/>
                <a:cs typeface="Times New Roman"/>
              </a:rPr>
              <a:t>преувеличения</a:t>
            </a:r>
            <a:r>
              <a:rPr sz="1600" spc="-5" dirty="0">
                <a:latin typeface="Times New Roman"/>
                <a:cs typeface="Times New Roman"/>
              </a:rPr>
              <a:t>, экстраординарной 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ситуации</a:t>
            </a:r>
            <a:endParaRPr sz="1600" dirty="0">
              <a:latin typeface="Times New Roman"/>
              <a:cs typeface="Times New Roman"/>
            </a:endParaRPr>
          </a:p>
          <a:p>
            <a:pPr marR="5080" algn="just"/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-5" dirty="0">
                <a:latin typeface="Times New Roman"/>
                <a:cs typeface="Times New Roman"/>
              </a:rPr>
              <a:t>это признать </a:t>
            </a:r>
            <a:r>
              <a:rPr sz="1600" dirty="0">
                <a:latin typeface="Times New Roman"/>
                <a:cs typeface="Times New Roman"/>
              </a:rPr>
              <a:t>реальность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взять </a:t>
            </a:r>
            <a:r>
              <a:rPr sz="1600" spc="-5" dirty="0">
                <a:latin typeface="Times New Roman"/>
                <a:cs typeface="Times New Roman"/>
              </a:rPr>
              <a:t>ответственность </a:t>
            </a:r>
            <a:r>
              <a:rPr sz="1600" dirty="0">
                <a:latin typeface="Times New Roman"/>
                <a:cs typeface="Times New Roman"/>
              </a:rPr>
              <a:t>над своей </a:t>
            </a:r>
            <a:r>
              <a:rPr sz="1600" spc="-5" dirty="0">
                <a:latin typeface="Times New Roman"/>
                <a:cs typeface="Times New Roman"/>
              </a:rPr>
              <a:t>жизнью. Вспомните, </a:t>
            </a:r>
            <a:r>
              <a:rPr sz="1600" dirty="0">
                <a:latin typeface="Times New Roman"/>
                <a:cs typeface="Times New Roman"/>
              </a:rPr>
              <a:t>как </a:t>
            </a:r>
            <a:r>
              <a:rPr sz="1600" spc="-5" dirty="0">
                <a:latin typeface="Times New Roman"/>
                <a:cs typeface="Times New Roman"/>
              </a:rPr>
              <a:t>вы  </a:t>
            </a:r>
            <a:r>
              <a:rPr sz="1600" dirty="0">
                <a:latin typeface="Times New Roman"/>
                <a:cs typeface="Times New Roman"/>
              </a:rPr>
              <a:t>раньше </a:t>
            </a:r>
            <a:r>
              <a:rPr sz="1600" spc="-5" dirty="0">
                <a:latin typeface="Times New Roman"/>
                <a:cs typeface="Times New Roman"/>
              </a:rPr>
              <a:t>справлялись </a:t>
            </a:r>
            <a:r>
              <a:rPr sz="1600" dirty="0">
                <a:latin typeface="Times New Roman"/>
                <a:cs typeface="Times New Roman"/>
              </a:rPr>
              <a:t>с </a:t>
            </a:r>
            <a:r>
              <a:rPr sz="1600" spc="-5" dirty="0">
                <a:latin typeface="Times New Roman"/>
                <a:cs typeface="Times New Roman"/>
              </a:rPr>
              <a:t>трудными периодами, что </a:t>
            </a:r>
            <a:r>
              <a:rPr sz="1600" dirty="0">
                <a:latin typeface="Times New Roman"/>
                <a:cs typeface="Times New Roman"/>
              </a:rPr>
              <a:t>вы </a:t>
            </a:r>
            <a:r>
              <a:rPr sz="1600" spc="-5" dirty="0">
                <a:latin typeface="Times New Roman"/>
                <a:cs typeface="Times New Roman"/>
              </a:rPr>
              <a:t>хорошо </a:t>
            </a:r>
            <a:r>
              <a:rPr sz="1600" dirty="0">
                <a:latin typeface="Times New Roman"/>
                <a:cs typeface="Times New Roman"/>
              </a:rPr>
              <a:t>умеете </a:t>
            </a:r>
            <a:r>
              <a:rPr sz="1600" spc="-5" dirty="0">
                <a:latin typeface="Times New Roman"/>
                <a:cs typeface="Times New Roman"/>
              </a:rPr>
              <a:t>делать, </a:t>
            </a:r>
            <a:r>
              <a:rPr sz="1600" dirty="0">
                <a:latin typeface="Times New Roman"/>
                <a:cs typeface="Times New Roman"/>
              </a:rPr>
              <a:t>какие у </a:t>
            </a:r>
            <a:r>
              <a:rPr sz="1600" spc="-5" dirty="0">
                <a:latin typeface="Times New Roman"/>
                <a:cs typeface="Times New Roman"/>
              </a:rPr>
              <a:t>вас </a:t>
            </a:r>
            <a:r>
              <a:rPr sz="1600" dirty="0">
                <a:latin typeface="Times New Roman"/>
                <a:cs typeface="Times New Roman"/>
              </a:rPr>
              <a:t>есть  ресурсы </a:t>
            </a:r>
            <a:r>
              <a:rPr sz="1600" spc="-5" dirty="0">
                <a:latin typeface="Times New Roman"/>
                <a:cs typeface="Times New Roman"/>
              </a:rPr>
              <a:t>и способы </a:t>
            </a:r>
            <a:r>
              <a:rPr sz="1600" dirty="0">
                <a:latin typeface="Times New Roman"/>
                <a:cs typeface="Times New Roman"/>
              </a:rPr>
              <a:t>справиться с </a:t>
            </a:r>
            <a:r>
              <a:rPr sz="1600" spc="-5" dirty="0">
                <a:latin typeface="Times New Roman"/>
                <a:cs typeface="Times New Roman"/>
              </a:rPr>
              <a:t>возникшими сложностями, в конце концов, кому </a:t>
            </a:r>
            <a:r>
              <a:rPr sz="1600" dirty="0">
                <a:latin typeface="Times New Roman"/>
                <a:cs typeface="Times New Roman"/>
              </a:rPr>
              <a:t>вы </a:t>
            </a:r>
            <a:r>
              <a:rPr sz="1600" spc="-5" dirty="0">
                <a:latin typeface="Times New Roman"/>
                <a:cs typeface="Times New Roman"/>
              </a:rPr>
              <a:t>сейчас  можете помочь и </a:t>
            </a:r>
            <a:r>
              <a:rPr sz="1600" dirty="0">
                <a:latin typeface="Times New Roman"/>
                <a:cs typeface="Times New Roman"/>
              </a:rPr>
              <a:t>кто </a:t>
            </a:r>
            <a:r>
              <a:rPr sz="1600" spc="-5" dirty="0">
                <a:latin typeface="Times New Roman"/>
                <a:cs typeface="Times New Roman"/>
              </a:rPr>
              <a:t>может помочь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вам</a:t>
            </a:r>
          </a:p>
          <a:p>
            <a:pPr marR="5080" algn="just"/>
            <a:r>
              <a:rPr sz="1600" dirty="0" err="1" smtClean="0">
                <a:latin typeface="Times New Roman"/>
                <a:cs typeface="Times New Roman"/>
              </a:rPr>
              <a:t>Еще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одна парадоксальная рекомендация </a:t>
            </a:r>
            <a:r>
              <a:rPr sz="1600" dirty="0">
                <a:latin typeface="Times New Roman"/>
                <a:cs typeface="Times New Roman"/>
              </a:rPr>
              <a:t>– </a:t>
            </a:r>
            <a:r>
              <a:rPr sz="1600" spc="-5" dirty="0">
                <a:latin typeface="Times New Roman"/>
                <a:cs typeface="Times New Roman"/>
              </a:rPr>
              <a:t>планируйте. Как ни странно, но именно сейчас  краткосрочное и долгосрочное планирование </a:t>
            </a:r>
            <a:r>
              <a:rPr sz="1600" dirty="0">
                <a:latin typeface="Times New Roman"/>
                <a:cs typeface="Times New Roman"/>
              </a:rPr>
              <a:t>может </a:t>
            </a:r>
            <a:r>
              <a:rPr sz="1600" spc="-5" dirty="0">
                <a:latin typeface="Times New Roman"/>
                <a:cs typeface="Times New Roman"/>
              </a:rPr>
              <a:t>помочь человеку </a:t>
            </a:r>
            <a:r>
              <a:rPr sz="1600" dirty="0">
                <a:latin typeface="Times New Roman"/>
                <a:cs typeface="Times New Roman"/>
              </a:rPr>
              <a:t>удержаться </a:t>
            </a:r>
            <a:r>
              <a:rPr sz="1600" spc="-5" dirty="0">
                <a:latin typeface="Times New Roman"/>
                <a:cs typeface="Times New Roman"/>
              </a:rPr>
              <a:t>на плаву.  Планируйте каждый день, что будете делать, </a:t>
            </a:r>
            <a:r>
              <a:rPr sz="1600" dirty="0">
                <a:latin typeface="Times New Roman"/>
                <a:cs typeface="Times New Roman"/>
              </a:rPr>
              <a:t>какие </a:t>
            </a:r>
            <a:r>
              <a:rPr sz="1600" spc="-5" dirty="0">
                <a:latin typeface="Times New Roman"/>
                <a:cs typeface="Times New Roman"/>
              </a:rPr>
              <a:t>задачи вам </a:t>
            </a:r>
            <a:r>
              <a:rPr sz="1600" dirty="0">
                <a:latin typeface="Times New Roman"/>
                <a:cs typeface="Times New Roman"/>
              </a:rPr>
              <a:t>предстоит </a:t>
            </a:r>
            <a:r>
              <a:rPr sz="1600" spc="-5" dirty="0">
                <a:latin typeface="Times New Roman"/>
                <a:cs typeface="Times New Roman"/>
              </a:rPr>
              <a:t>решить на работе,  что </a:t>
            </a:r>
            <a:r>
              <a:rPr sz="1600" dirty="0">
                <a:latin typeface="Times New Roman"/>
                <a:cs typeface="Times New Roman"/>
              </a:rPr>
              <a:t>вы </a:t>
            </a:r>
            <a:r>
              <a:rPr sz="1600" spc="-5" dirty="0">
                <a:latin typeface="Times New Roman"/>
                <a:cs typeface="Times New Roman"/>
              </a:rPr>
              <a:t>приготовите на ужин, во </a:t>
            </a:r>
            <a:r>
              <a:rPr sz="1600" dirty="0">
                <a:latin typeface="Times New Roman"/>
                <a:cs typeface="Times New Roman"/>
              </a:rPr>
              <a:t>сколько заберете </a:t>
            </a:r>
            <a:r>
              <a:rPr sz="1600" spc="-5" dirty="0">
                <a:latin typeface="Times New Roman"/>
                <a:cs typeface="Times New Roman"/>
              </a:rPr>
              <a:t>ребенка из </a:t>
            </a:r>
            <a:r>
              <a:rPr sz="1600" dirty="0">
                <a:latin typeface="Times New Roman"/>
                <a:cs typeface="Times New Roman"/>
              </a:rPr>
              <a:t>школы, какие </a:t>
            </a:r>
            <a:r>
              <a:rPr sz="1600" spc="-5" dirty="0">
                <a:latin typeface="Times New Roman"/>
                <a:cs typeface="Times New Roman"/>
              </a:rPr>
              <a:t>покупки  </a:t>
            </a:r>
            <a:r>
              <a:rPr sz="1600" dirty="0">
                <a:latin typeface="Times New Roman"/>
                <a:cs typeface="Times New Roman"/>
              </a:rPr>
              <a:t>совершите </a:t>
            </a:r>
            <a:r>
              <a:rPr sz="1600" spc="-5" dirty="0">
                <a:latin typeface="Times New Roman"/>
                <a:cs typeface="Times New Roman"/>
              </a:rPr>
              <a:t>в магазине. Планировать в ситуации неопределенности тяжело, но именно </a:t>
            </a:r>
            <a:r>
              <a:rPr sz="1600" dirty="0">
                <a:latin typeface="Times New Roman"/>
                <a:cs typeface="Times New Roman"/>
              </a:rPr>
              <a:t>это  </a:t>
            </a:r>
            <a:r>
              <a:rPr sz="1600" spc="-5" dirty="0">
                <a:latin typeface="Times New Roman"/>
                <a:cs typeface="Times New Roman"/>
              </a:rPr>
              <a:t>помогает сохранить внутреннюю устойчивость и не скатываться в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панику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1038225"/>
            <a:ext cx="4572000" cy="4676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900" y="504825"/>
            <a:ext cx="96012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– это деструктивное состояние, которое при этом сжигается очень много энергии, оно заставляет людей обесценивать свою значимость, заставляет думать, что конкретно ты – ничего не можешь сделать. Но нужно продолжать заниматься тем, что умеешь, радоваться каждой минуте своего существования и жить дальше. Это единственное, что на самом деле остается в нашей власти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Формулируем коротко советы  о том, как справиться с тревогой и стрессом: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игнорируем реальность, не отрицаем ее, берем на себя ответственность за свою жизнь;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замираем и не впадаем в выученную беспомощность, продолжаем действовать;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паникуем, не совершаем хаотичных действий и не перегружаем себя негативной информацией;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Превращаем тревогу в злость, а злость в активные действия;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Занимаемся планированием даже на самых бытовых уровнях;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Сохраняем связи и контакты с близкими, выстраиваем вокруг себя поддерживающую среду.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0" y="1571625"/>
            <a:ext cx="4545298" cy="30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2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500" y="1114425"/>
            <a:ext cx="53467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 и своих близких!</a:t>
            </a:r>
          </a:p>
          <a:p>
            <a:pPr algn="ctr"/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90373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1112</Words>
  <Application>Microsoft Office PowerPoint</Application>
  <PresentationFormat>Произвольный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Школа№6</dc:creator>
  <cp:lastModifiedBy>Школа№6</cp:lastModifiedBy>
  <cp:revision>5</cp:revision>
  <dcterms:created xsi:type="dcterms:W3CDTF">2022-10-27T14:53:36Z</dcterms:created>
  <dcterms:modified xsi:type="dcterms:W3CDTF">2022-10-28T11:28:31Z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2022-10-27T00:00:00Z</vt:filetime>
  </property>
  <property fmtid="{D5CDD505-2E9C-101B-9397-08002B2CF9AE}" pid="3" name="Creator">
    <vt:lpwstr>Acrobat PDFMaker 15 для Word</vt:lpwstr>
  </property>
  <property fmtid="{D5CDD505-2E9C-101B-9397-08002B2CF9AE}" pid="4" name="LastSaved">
    <vt:filetime>2022-10-27T00:00:00Z</vt:filetime>
  </property>
</Properties>
</file>